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85" r:id="rId18"/>
    <p:sldId id="272" r:id="rId19"/>
    <p:sldId id="286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7" r:id="rId33"/>
    <p:sldId id="288" r:id="rId3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63" autoAdjust="0"/>
    <p:restoredTop sz="86322" autoAdjust="0"/>
  </p:normalViewPr>
  <p:slideViewPr>
    <p:cSldViewPr>
      <p:cViewPr>
        <p:scale>
          <a:sx n="100" d="100"/>
          <a:sy n="100" d="100"/>
        </p:scale>
        <p:origin x="-78" y="8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4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22.xml"/><Relationship Id="rId18" Type="http://schemas.openxmlformats.org/officeDocument/2006/relationships/slide" Target="slides/slide27.xml"/><Relationship Id="rId3" Type="http://schemas.openxmlformats.org/officeDocument/2006/relationships/slide" Target="slides/slide3.xml"/><Relationship Id="rId21" Type="http://schemas.openxmlformats.org/officeDocument/2006/relationships/slide" Target="slides/slide30.xml"/><Relationship Id="rId7" Type="http://schemas.openxmlformats.org/officeDocument/2006/relationships/slide" Target="slides/slide7.xml"/><Relationship Id="rId12" Type="http://schemas.openxmlformats.org/officeDocument/2006/relationships/slide" Target="slides/slide21.xml"/><Relationship Id="rId17" Type="http://schemas.openxmlformats.org/officeDocument/2006/relationships/slide" Target="slides/slide26.xml"/><Relationship Id="rId2" Type="http://schemas.openxmlformats.org/officeDocument/2006/relationships/slide" Target="slides/slide2.xml"/><Relationship Id="rId16" Type="http://schemas.openxmlformats.org/officeDocument/2006/relationships/slide" Target="slides/slide25.xml"/><Relationship Id="rId20" Type="http://schemas.openxmlformats.org/officeDocument/2006/relationships/slide" Target="slides/slide29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20.xml"/><Relationship Id="rId5" Type="http://schemas.openxmlformats.org/officeDocument/2006/relationships/slide" Target="slides/slide5.xml"/><Relationship Id="rId15" Type="http://schemas.openxmlformats.org/officeDocument/2006/relationships/slide" Target="slides/slide24.xml"/><Relationship Id="rId10" Type="http://schemas.openxmlformats.org/officeDocument/2006/relationships/slide" Target="slides/slide11.xml"/><Relationship Id="rId19" Type="http://schemas.openxmlformats.org/officeDocument/2006/relationships/slide" Target="slides/slide28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23.xml"/><Relationship Id="rId22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169D48-FC4D-434D-BA0E-93F89ED90AA6}" type="doc">
      <dgm:prSet loTypeId="urn:microsoft.com/office/officeart/2005/8/layout/cycle8" loCatId="cycle" qsTypeId="urn:microsoft.com/office/officeart/2005/8/quickstyle/3d9" qsCatId="3D" csTypeId="urn:microsoft.com/office/officeart/2005/8/colors/accent1_2" csCatId="accent1" phldr="1"/>
      <dgm:spPr/>
    </dgm:pt>
    <dgm:pt modelId="{0F984996-796C-4DBE-9AE4-627A1B78037C}">
      <dgm:prSet phldrT="[Text]"/>
      <dgm:spPr/>
      <dgm:t>
        <a:bodyPr/>
        <a:lstStyle/>
        <a:p>
          <a:r>
            <a:rPr lang="de-DE" dirty="0" smtClean="0"/>
            <a:t>Sprechen</a:t>
          </a:r>
          <a:endParaRPr lang="de-DE" dirty="0"/>
        </a:p>
      </dgm:t>
    </dgm:pt>
    <dgm:pt modelId="{DD2F630D-C410-4205-AAE9-B2EE961DAFA1}" type="parTrans" cxnId="{37273E04-C3DB-49A4-B43B-B19F401E174C}">
      <dgm:prSet/>
      <dgm:spPr/>
      <dgm:t>
        <a:bodyPr/>
        <a:lstStyle/>
        <a:p>
          <a:endParaRPr lang="de-DE"/>
        </a:p>
      </dgm:t>
    </dgm:pt>
    <dgm:pt modelId="{CE4425E1-2ED2-467B-BF29-94A21C4FEB05}" type="sibTrans" cxnId="{37273E04-C3DB-49A4-B43B-B19F401E174C}">
      <dgm:prSet/>
      <dgm:spPr/>
      <dgm:t>
        <a:bodyPr/>
        <a:lstStyle/>
        <a:p>
          <a:endParaRPr lang="de-DE"/>
        </a:p>
      </dgm:t>
    </dgm:pt>
    <dgm:pt modelId="{8C53FE54-9980-4F9F-8064-13CF20EA157D}">
      <dgm:prSet phldrT="[Text]"/>
      <dgm:spPr/>
      <dgm:t>
        <a:bodyPr/>
        <a:lstStyle/>
        <a:p>
          <a:r>
            <a:rPr lang="de-DE" dirty="0" smtClean="0"/>
            <a:t>Hören</a:t>
          </a:r>
          <a:endParaRPr lang="de-DE" dirty="0"/>
        </a:p>
      </dgm:t>
    </dgm:pt>
    <dgm:pt modelId="{D76536DE-CD92-4D2D-AD4F-BA442702206F}" type="parTrans" cxnId="{14B06712-80BE-4E3F-8C24-7D2A3A9E9078}">
      <dgm:prSet/>
      <dgm:spPr/>
      <dgm:t>
        <a:bodyPr/>
        <a:lstStyle/>
        <a:p>
          <a:endParaRPr lang="de-DE"/>
        </a:p>
      </dgm:t>
    </dgm:pt>
    <dgm:pt modelId="{8F178CD1-EF74-4AB8-98A8-7D5A81A27E23}" type="sibTrans" cxnId="{14B06712-80BE-4E3F-8C24-7D2A3A9E9078}">
      <dgm:prSet/>
      <dgm:spPr/>
      <dgm:t>
        <a:bodyPr/>
        <a:lstStyle/>
        <a:p>
          <a:endParaRPr lang="de-DE"/>
        </a:p>
      </dgm:t>
    </dgm:pt>
    <dgm:pt modelId="{C7AF9920-0BE3-4FCA-B178-150430B9350F}">
      <dgm:prSet phldrT="[Text]"/>
      <dgm:spPr/>
      <dgm:t>
        <a:bodyPr/>
        <a:lstStyle/>
        <a:p>
          <a:r>
            <a:rPr lang="de-DE" dirty="0" smtClean="0"/>
            <a:t>Schreiben</a:t>
          </a:r>
          <a:endParaRPr lang="de-DE" dirty="0"/>
        </a:p>
      </dgm:t>
    </dgm:pt>
    <dgm:pt modelId="{192499B6-0C97-48C9-B578-396635B7168A}" type="parTrans" cxnId="{5712E50A-A7FA-4EEF-9645-B9A61DEF9A5C}">
      <dgm:prSet/>
      <dgm:spPr/>
      <dgm:t>
        <a:bodyPr/>
        <a:lstStyle/>
        <a:p>
          <a:endParaRPr lang="de-DE"/>
        </a:p>
      </dgm:t>
    </dgm:pt>
    <dgm:pt modelId="{416B9A49-9E18-42A1-9B71-081ADECF699D}" type="sibTrans" cxnId="{5712E50A-A7FA-4EEF-9645-B9A61DEF9A5C}">
      <dgm:prSet/>
      <dgm:spPr/>
      <dgm:t>
        <a:bodyPr/>
        <a:lstStyle/>
        <a:p>
          <a:endParaRPr lang="de-DE"/>
        </a:p>
      </dgm:t>
    </dgm:pt>
    <dgm:pt modelId="{DABF502E-3643-4A88-A6DF-CAF50C6B84B1}">
      <dgm:prSet/>
      <dgm:spPr/>
      <dgm:t>
        <a:bodyPr/>
        <a:lstStyle/>
        <a:p>
          <a:r>
            <a:rPr lang="de-DE" dirty="0" smtClean="0"/>
            <a:t>Lesen</a:t>
          </a:r>
          <a:endParaRPr lang="de-DE" dirty="0"/>
        </a:p>
      </dgm:t>
    </dgm:pt>
    <dgm:pt modelId="{8E4989E7-447F-402E-B854-B6FC46519CA9}" type="parTrans" cxnId="{AFFDB661-2D65-435E-9710-C410ACBE2D8C}">
      <dgm:prSet/>
      <dgm:spPr/>
      <dgm:t>
        <a:bodyPr/>
        <a:lstStyle/>
        <a:p>
          <a:endParaRPr lang="de-DE"/>
        </a:p>
      </dgm:t>
    </dgm:pt>
    <dgm:pt modelId="{B8CD98E3-154E-4BBA-928A-BD931CE74E36}" type="sibTrans" cxnId="{AFFDB661-2D65-435E-9710-C410ACBE2D8C}">
      <dgm:prSet/>
      <dgm:spPr/>
      <dgm:t>
        <a:bodyPr/>
        <a:lstStyle/>
        <a:p>
          <a:endParaRPr lang="de-DE"/>
        </a:p>
      </dgm:t>
    </dgm:pt>
    <dgm:pt modelId="{6DEFA7B1-D472-4333-B11F-4DC3F0DD934B}" type="pres">
      <dgm:prSet presAssocID="{CE169D48-FC4D-434D-BA0E-93F89ED90AA6}" presName="compositeShape" presStyleCnt="0">
        <dgm:presLayoutVars>
          <dgm:chMax val="7"/>
          <dgm:dir/>
          <dgm:resizeHandles val="exact"/>
        </dgm:presLayoutVars>
      </dgm:prSet>
      <dgm:spPr/>
    </dgm:pt>
    <dgm:pt modelId="{BB9946B0-D94B-418D-9BA5-D81551668588}" type="pres">
      <dgm:prSet presAssocID="{CE169D48-FC4D-434D-BA0E-93F89ED90AA6}" presName="wedge1" presStyleLbl="node1" presStyleIdx="0" presStyleCnt="4"/>
      <dgm:spPr/>
      <dgm:t>
        <a:bodyPr/>
        <a:lstStyle/>
        <a:p>
          <a:endParaRPr lang="de-DE"/>
        </a:p>
      </dgm:t>
    </dgm:pt>
    <dgm:pt modelId="{1882919C-93A1-49D0-8E06-2EDE9D01A0E0}" type="pres">
      <dgm:prSet presAssocID="{CE169D48-FC4D-434D-BA0E-93F89ED90AA6}" presName="dummy1a" presStyleCnt="0"/>
      <dgm:spPr/>
    </dgm:pt>
    <dgm:pt modelId="{5C0D7866-D35A-48D8-887C-4B1B01C029B2}" type="pres">
      <dgm:prSet presAssocID="{CE169D48-FC4D-434D-BA0E-93F89ED90AA6}" presName="dummy1b" presStyleCnt="0"/>
      <dgm:spPr/>
    </dgm:pt>
    <dgm:pt modelId="{5AF4F72A-FB12-4F79-8EAC-9245DEAE2AE2}" type="pres">
      <dgm:prSet presAssocID="{CE169D48-FC4D-434D-BA0E-93F89ED90AA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5413A7-1A7A-45D6-8371-EA474E1C70DF}" type="pres">
      <dgm:prSet presAssocID="{CE169D48-FC4D-434D-BA0E-93F89ED90AA6}" presName="wedge2" presStyleLbl="node1" presStyleIdx="1" presStyleCnt="4"/>
      <dgm:spPr/>
      <dgm:t>
        <a:bodyPr/>
        <a:lstStyle/>
        <a:p>
          <a:endParaRPr lang="de-DE"/>
        </a:p>
      </dgm:t>
    </dgm:pt>
    <dgm:pt modelId="{3C1F915E-C528-4D2C-A5B1-8AC67E1DB494}" type="pres">
      <dgm:prSet presAssocID="{CE169D48-FC4D-434D-BA0E-93F89ED90AA6}" presName="dummy2a" presStyleCnt="0"/>
      <dgm:spPr/>
    </dgm:pt>
    <dgm:pt modelId="{717E0F35-2EE7-4356-AAAE-6DADCE6B9D0E}" type="pres">
      <dgm:prSet presAssocID="{CE169D48-FC4D-434D-BA0E-93F89ED90AA6}" presName="dummy2b" presStyleCnt="0"/>
      <dgm:spPr/>
    </dgm:pt>
    <dgm:pt modelId="{83FB7A5F-9749-4F0F-BE4F-BA42D76F7CB6}" type="pres">
      <dgm:prSet presAssocID="{CE169D48-FC4D-434D-BA0E-93F89ED90AA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7E016E-8469-4B7D-AE22-BCB4DF03C25E}" type="pres">
      <dgm:prSet presAssocID="{CE169D48-FC4D-434D-BA0E-93F89ED90AA6}" presName="wedge3" presStyleLbl="node1" presStyleIdx="2" presStyleCnt="4"/>
      <dgm:spPr/>
      <dgm:t>
        <a:bodyPr/>
        <a:lstStyle/>
        <a:p>
          <a:endParaRPr lang="de-DE"/>
        </a:p>
      </dgm:t>
    </dgm:pt>
    <dgm:pt modelId="{F83E9CF2-6569-472D-8FD6-6188BB830D8E}" type="pres">
      <dgm:prSet presAssocID="{CE169D48-FC4D-434D-BA0E-93F89ED90AA6}" presName="dummy3a" presStyleCnt="0"/>
      <dgm:spPr/>
    </dgm:pt>
    <dgm:pt modelId="{41DB562B-5675-47B7-B53C-E96854A8BDBB}" type="pres">
      <dgm:prSet presAssocID="{CE169D48-FC4D-434D-BA0E-93F89ED90AA6}" presName="dummy3b" presStyleCnt="0"/>
      <dgm:spPr/>
    </dgm:pt>
    <dgm:pt modelId="{7D6FC034-B70E-4F5F-B9F4-D2E74F59A787}" type="pres">
      <dgm:prSet presAssocID="{CE169D48-FC4D-434D-BA0E-93F89ED90AA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354582-4A75-4898-A46D-64700FA5F983}" type="pres">
      <dgm:prSet presAssocID="{CE169D48-FC4D-434D-BA0E-93F89ED90AA6}" presName="wedge4" presStyleLbl="node1" presStyleIdx="3" presStyleCnt="4"/>
      <dgm:spPr/>
      <dgm:t>
        <a:bodyPr/>
        <a:lstStyle/>
        <a:p>
          <a:endParaRPr lang="de-DE"/>
        </a:p>
      </dgm:t>
    </dgm:pt>
    <dgm:pt modelId="{B8859379-0EBC-4B32-ADF5-7CD93ABE526C}" type="pres">
      <dgm:prSet presAssocID="{CE169D48-FC4D-434D-BA0E-93F89ED90AA6}" presName="dummy4a" presStyleCnt="0"/>
      <dgm:spPr/>
    </dgm:pt>
    <dgm:pt modelId="{730AFA28-7895-428C-AB2D-C3C721FBC0A5}" type="pres">
      <dgm:prSet presAssocID="{CE169D48-FC4D-434D-BA0E-93F89ED90AA6}" presName="dummy4b" presStyleCnt="0"/>
      <dgm:spPr/>
    </dgm:pt>
    <dgm:pt modelId="{3D1463DB-BD5F-413C-AA95-B8F64A48FC07}" type="pres">
      <dgm:prSet presAssocID="{CE169D48-FC4D-434D-BA0E-93F89ED90AA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5E536D-6E66-43B9-AF4B-CF958205004E}" type="pres">
      <dgm:prSet presAssocID="{CE4425E1-2ED2-467B-BF29-94A21C4FEB05}" presName="arrowWedge1" presStyleLbl="fgSibTrans2D1" presStyleIdx="0" presStyleCnt="4"/>
      <dgm:spPr/>
    </dgm:pt>
    <dgm:pt modelId="{80D45899-72E5-42E3-958D-308D129DD41E}" type="pres">
      <dgm:prSet presAssocID="{8F178CD1-EF74-4AB8-98A8-7D5A81A27E23}" presName="arrowWedge2" presStyleLbl="fgSibTrans2D1" presStyleIdx="1" presStyleCnt="4"/>
      <dgm:spPr/>
    </dgm:pt>
    <dgm:pt modelId="{9C101A9B-20C2-4C48-835C-0555D768CCAC}" type="pres">
      <dgm:prSet presAssocID="{B8CD98E3-154E-4BBA-928A-BD931CE74E36}" presName="arrowWedge3" presStyleLbl="fgSibTrans2D1" presStyleIdx="2" presStyleCnt="4"/>
      <dgm:spPr/>
    </dgm:pt>
    <dgm:pt modelId="{C4D7BB77-0827-4218-908A-143C828490C4}" type="pres">
      <dgm:prSet presAssocID="{416B9A49-9E18-42A1-9B71-081ADECF699D}" presName="arrowWedge4" presStyleLbl="fgSibTrans2D1" presStyleIdx="3" presStyleCnt="4"/>
      <dgm:spPr/>
    </dgm:pt>
  </dgm:ptLst>
  <dgm:cxnLst>
    <dgm:cxn modelId="{23FA547F-6FF5-4E35-A811-B3F090B8DC99}" type="presOf" srcId="{DABF502E-3643-4A88-A6DF-CAF50C6B84B1}" destId="{7D6FC034-B70E-4F5F-B9F4-D2E74F59A787}" srcOrd="1" destOrd="0" presId="urn:microsoft.com/office/officeart/2005/8/layout/cycle8"/>
    <dgm:cxn modelId="{AFFDB661-2D65-435E-9710-C410ACBE2D8C}" srcId="{CE169D48-FC4D-434D-BA0E-93F89ED90AA6}" destId="{DABF502E-3643-4A88-A6DF-CAF50C6B84B1}" srcOrd="2" destOrd="0" parTransId="{8E4989E7-447F-402E-B854-B6FC46519CA9}" sibTransId="{B8CD98E3-154E-4BBA-928A-BD931CE74E36}"/>
    <dgm:cxn modelId="{20789076-8C0B-4EA6-B728-B95FE801EAAE}" type="presOf" srcId="{0F984996-796C-4DBE-9AE4-627A1B78037C}" destId="{5AF4F72A-FB12-4F79-8EAC-9245DEAE2AE2}" srcOrd="1" destOrd="0" presId="urn:microsoft.com/office/officeart/2005/8/layout/cycle8"/>
    <dgm:cxn modelId="{B2156B63-1E98-4AF1-8A1A-8067BAFF9093}" type="presOf" srcId="{C7AF9920-0BE3-4FCA-B178-150430B9350F}" destId="{3D1463DB-BD5F-413C-AA95-B8F64A48FC07}" srcOrd="1" destOrd="0" presId="urn:microsoft.com/office/officeart/2005/8/layout/cycle8"/>
    <dgm:cxn modelId="{0676CD55-307E-4F08-9C35-5A16E37000E6}" type="presOf" srcId="{8C53FE54-9980-4F9F-8064-13CF20EA157D}" destId="{7B5413A7-1A7A-45D6-8371-EA474E1C70DF}" srcOrd="0" destOrd="0" presId="urn:microsoft.com/office/officeart/2005/8/layout/cycle8"/>
    <dgm:cxn modelId="{E75B28BA-CB3C-4238-B924-1009FA72C647}" type="presOf" srcId="{DABF502E-3643-4A88-A6DF-CAF50C6B84B1}" destId="{F37E016E-8469-4B7D-AE22-BCB4DF03C25E}" srcOrd="0" destOrd="0" presId="urn:microsoft.com/office/officeart/2005/8/layout/cycle8"/>
    <dgm:cxn modelId="{80F17D81-AC2F-45D1-8E4D-4FF242BF8545}" type="presOf" srcId="{C7AF9920-0BE3-4FCA-B178-150430B9350F}" destId="{89354582-4A75-4898-A46D-64700FA5F983}" srcOrd="0" destOrd="0" presId="urn:microsoft.com/office/officeart/2005/8/layout/cycle8"/>
    <dgm:cxn modelId="{DFDFD0EE-1DF0-44FC-A048-7AB22C98FF3A}" type="presOf" srcId="{8C53FE54-9980-4F9F-8064-13CF20EA157D}" destId="{83FB7A5F-9749-4F0F-BE4F-BA42D76F7CB6}" srcOrd="1" destOrd="0" presId="urn:microsoft.com/office/officeart/2005/8/layout/cycle8"/>
    <dgm:cxn modelId="{9CE501C6-D443-4356-B865-AF5E69EFAA26}" type="presOf" srcId="{0F984996-796C-4DBE-9AE4-627A1B78037C}" destId="{BB9946B0-D94B-418D-9BA5-D81551668588}" srcOrd="0" destOrd="0" presId="urn:microsoft.com/office/officeart/2005/8/layout/cycle8"/>
    <dgm:cxn modelId="{14B06712-80BE-4E3F-8C24-7D2A3A9E9078}" srcId="{CE169D48-FC4D-434D-BA0E-93F89ED90AA6}" destId="{8C53FE54-9980-4F9F-8064-13CF20EA157D}" srcOrd="1" destOrd="0" parTransId="{D76536DE-CD92-4D2D-AD4F-BA442702206F}" sibTransId="{8F178CD1-EF74-4AB8-98A8-7D5A81A27E23}"/>
    <dgm:cxn modelId="{B4FAD2E3-A967-40FB-B17A-37F1E6628DD1}" type="presOf" srcId="{CE169D48-FC4D-434D-BA0E-93F89ED90AA6}" destId="{6DEFA7B1-D472-4333-B11F-4DC3F0DD934B}" srcOrd="0" destOrd="0" presId="urn:microsoft.com/office/officeart/2005/8/layout/cycle8"/>
    <dgm:cxn modelId="{37273E04-C3DB-49A4-B43B-B19F401E174C}" srcId="{CE169D48-FC4D-434D-BA0E-93F89ED90AA6}" destId="{0F984996-796C-4DBE-9AE4-627A1B78037C}" srcOrd="0" destOrd="0" parTransId="{DD2F630D-C410-4205-AAE9-B2EE961DAFA1}" sibTransId="{CE4425E1-2ED2-467B-BF29-94A21C4FEB05}"/>
    <dgm:cxn modelId="{5712E50A-A7FA-4EEF-9645-B9A61DEF9A5C}" srcId="{CE169D48-FC4D-434D-BA0E-93F89ED90AA6}" destId="{C7AF9920-0BE3-4FCA-B178-150430B9350F}" srcOrd="3" destOrd="0" parTransId="{192499B6-0C97-48C9-B578-396635B7168A}" sibTransId="{416B9A49-9E18-42A1-9B71-081ADECF699D}"/>
    <dgm:cxn modelId="{8A740DF7-2C0C-4579-A3B3-1A3F2DB49091}" type="presParOf" srcId="{6DEFA7B1-D472-4333-B11F-4DC3F0DD934B}" destId="{BB9946B0-D94B-418D-9BA5-D81551668588}" srcOrd="0" destOrd="0" presId="urn:microsoft.com/office/officeart/2005/8/layout/cycle8"/>
    <dgm:cxn modelId="{94A278AC-A8DC-4009-862E-280679B32FB6}" type="presParOf" srcId="{6DEFA7B1-D472-4333-B11F-4DC3F0DD934B}" destId="{1882919C-93A1-49D0-8E06-2EDE9D01A0E0}" srcOrd="1" destOrd="0" presId="urn:microsoft.com/office/officeart/2005/8/layout/cycle8"/>
    <dgm:cxn modelId="{0679A079-74E1-41AF-8305-1149C6F07467}" type="presParOf" srcId="{6DEFA7B1-D472-4333-B11F-4DC3F0DD934B}" destId="{5C0D7866-D35A-48D8-887C-4B1B01C029B2}" srcOrd="2" destOrd="0" presId="urn:microsoft.com/office/officeart/2005/8/layout/cycle8"/>
    <dgm:cxn modelId="{63E08C0B-A5AF-4890-91E3-64ACF15A722A}" type="presParOf" srcId="{6DEFA7B1-D472-4333-B11F-4DC3F0DD934B}" destId="{5AF4F72A-FB12-4F79-8EAC-9245DEAE2AE2}" srcOrd="3" destOrd="0" presId="urn:microsoft.com/office/officeart/2005/8/layout/cycle8"/>
    <dgm:cxn modelId="{3EE91D8C-F592-48B2-8D7B-593E09A54831}" type="presParOf" srcId="{6DEFA7B1-D472-4333-B11F-4DC3F0DD934B}" destId="{7B5413A7-1A7A-45D6-8371-EA474E1C70DF}" srcOrd="4" destOrd="0" presId="urn:microsoft.com/office/officeart/2005/8/layout/cycle8"/>
    <dgm:cxn modelId="{B0073B9B-4EBE-4FE4-8DC2-6F4CB7DA4020}" type="presParOf" srcId="{6DEFA7B1-D472-4333-B11F-4DC3F0DD934B}" destId="{3C1F915E-C528-4D2C-A5B1-8AC67E1DB494}" srcOrd="5" destOrd="0" presId="urn:microsoft.com/office/officeart/2005/8/layout/cycle8"/>
    <dgm:cxn modelId="{2544760E-268D-4585-83A2-46ED04BF56A5}" type="presParOf" srcId="{6DEFA7B1-D472-4333-B11F-4DC3F0DD934B}" destId="{717E0F35-2EE7-4356-AAAE-6DADCE6B9D0E}" srcOrd="6" destOrd="0" presId="urn:microsoft.com/office/officeart/2005/8/layout/cycle8"/>
    <dgm:cxn modelId="{E4D3C040-132C-49DE-B391-23FDD7E0D947}" type="presParOf" srcId="{6DEFA7B1-D472-4333-B11F-4DC3F0DD934B}" destId="{83FB7A5F-9749-4F0F-BE4F-BA42D76F7CB6}" srcOrd="7" destOrd="0" presId="urn:microsoft.com/office/officeart/2005/8/layout/cycle8"/>
    <dgm:cxn modelId="{3C58F0A4-9BF4-4703-B043-0EF0F7526C93}" type="presParOf" srcId="{6DEFA7B1-D472-4333-B11F-4DC3F0DD934B}" destId="{F37E016E-8469-4B7D-AE22-BCB4DF03C25E}" srcOrd="8" destOrd="0" presId="urn:microsoft.com/office/officeart/2005/8/layout/cycle8"/>
    <dgm:cxn modelId="{DA857420-7182-49DA-A017-8E4AA84BEA92}" type="presParOf" srcId="{6DEFA7B1-D472-4333-B11F-4DC3F0DD934B}" destId="{F83E9CF2-6569-472D-8FD6-6188BB830D8E}" srcOrd="9" destOrd="0" presId="urn:microsoft.com/office/officeart/2005/8/layout/cycle8"/>
    <dgm:cxn modelId="{BB4B7609-AB53-478B-AE62-903BC1D39113}" type="presParOf" srcId="{6DEFA7B1-D472-4333-B11F-4DC3F0DD934B}" destId="{41DB562B-5675-47B7-B53C-E96854A8BDBB}" srcOrd="10" destOrd="0" presId="urn:microsoft.com/office/officeart/2005/8/layout/cycle8"/>
    <dgm:cxn modelId="{B9C49AB0-7082-45C7-B27D-D5B077747035}" type="presParOf" srcId="{6DEFA7B1-D472-4333-B11F-4DC3F0DD934B}" destId="{7D6FC034-B70E-4F5F-B9F4-D2E74F59A787}" srcOrd="11" destOrd="0" presId="urn:microsoft.com/office/officeart/2005/8/layout/cycle8"/>
    <dgm:cxn modelId="{067239DF-B891-4E25-8342-433089C68796}" type="presParOf" srcId="{6DEFA7B1-D472-4333-B11F-4DC3F0DD934B}" destId="{89354582-4A75-4898-A46D-64700FA5F983}" srcOrd="12" destOrd="0" presId="urn:microsoft.com/office/officeart/2005/8/layout/cycle8"/>
    <dgm:cxn modelId="{555AD08F-271E-4E64-B7B2-984AD8A6E497}" type="presParOf" srcId="{6DEFA7B1-D472-4333-B11F-4DC3F0DD934B}" destId="{B8859379-0EBC-4B32-ADF5-7CD93ABE526C}" srcOrd="13" destOrd="0" presId="urn:microsoft.com/office/officeart/2005/8/layout/cycle8"/>
    <dgm:cxn modelId="{5EF8C9EB-4BC9-4495-BE12-C9C8ED307418}" type="presParOf" srcId="{6DEFA7B1-D472-4333-B11F-4DC3F0DD934B}" destId="{730AFA28-7895-428C-AB2D-C3C721FBC0A5}" srcOrd="14" destOrd="0" presId="urn:microsoft.com/office/officeart/2005/8/layout/cycle8"/>
    <dgm:cxn modelId="{DC2470FE-C5CB-451C-86A2-85526B913E61}" type="presParOf" srcId="{6DEFA7B1-D472-4333-B11F-4DC3F0DD934B}" destId="{3D1463DB-BD5F-413C-AA95-B8F64A48FC07}" srcOrd="15" destOrd="0" presId="urn:microsoft.com/office/officeart/2005/8/layout/cycle8"/>
    <dgm:cxn modelId="{8018A3DD-1C61-4F8D-8783-18EACDB78BE7}" type="presParOf" srcId="{6DEFA7B1-D472-4333-B11F-4DC3F0DD934B}" destId="{C35E536D-6E66-43B9-AF4B-CF958205004E}" srcOrd="16" destOrd="0" presId="urn:microsoft.com/office/officeart/2005/8/layout/cycle8"/>
    <dgm:cxn modelId="{ED0FD9DE-525B-410F-962F-D42F74324821}" type="presParOf" srcId="{6DEFA7B1-D472-4333-B11F-4DC3F0DD934B}" destId="{80D45899-72E5-42E3-958D-308D129DD41E}" srcOrd="17" destOrd="0" presId="urn:microsoft.com/office/officeart/2005/8/layout/cycle8"/>
    <dgm:cxn modelId="{F34BB1E4-05BC-4E2E-AB28-BBB5BA11EB53}" type="presParOf" srcId="{6DEFA7B1-D472-4333-B11F-4DC3F0DD934B}" destId="{9C101A9B-20C2-4C48-835C-0555D768CCAC}" srcOrd="18" destOrd="0" presId="urn:microsoft.com/office/officeart/2005/8/layout/cycle8"/>
    <dgm:cxn modelId="{3DEBD61C-5F8A-42B6-9704-31250ED12980}" type="presParOf" srcId="{6DEFA7B1-D472-4333-B11F-4DC3F0DD934B}" destId="{C4D7BB77-0827-4218-908A-143C828490C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169D48-FC4D-434D-BA0E-93F89ED90AA6}" type="doc">
      <dgm:prSet loTypeId="urn:microsoft.com/office/officeart/2005/8/layout/cycle8" loCatId="cycle" qsTypeId="urn:microsoft.com/office/officeart/2005/8/quickstyle/3d9" qsCatId="3D" csTypeId="urn:microsoft.com/office/officeart/2005/8/colors/accent1_2" csCatId="accent1" phldr="1"/>
      <dgm:spPr/>
    </dgm:pt>
    <dgm:pt modelId="{0F984996-796C-4DBE-9AE4-627A1B78037C}">
      <dgm:prSet phldrT="[Text]"/>
      <dgm:spPr/>
      <dgm:t>
        <a:bodyPr/>
        <a:lstStyle/>
        <a:p>
          <a:r>
            <a:rPr lang="de-DE" dirty="0" err="1" smtClean="0"/>
            <a:t>Speaking</a:t>
          </a:r>
          <a:endParaRPr lang="de-DE" dirty="0"/>
        </a:p>
      </dgm:t>
    </dgm:pt>
    <dgm:pt modelId="{DD2F630D-C410-4205-AAE9-B2EE961DAFA1}" type="parTrans" cxnId="{37273E04-C3DB-49A4-B43B-B19F401E174C}">
      <dgm:prSet/>
      <dgm:spPr/>
      <dgm:t>
        <a:bodyPr/>
        <a:lstStyle/>
        <a:p>
          <a:endParaRPr lang="de-DE"/>
        </a:p>
      </dgm:t>
    </dgm:pt>
    <dgm:pt modelId="{CE4425E1-2ED2-467B-BF29-94A21C4FEB05}" type="sibTrans" cxnId="{37273E04-C3DB-49A4-B43B-B19F401E174C}">
      <dgm:prSet/>
      <dgm:spPr/>
      <dgm:t>
        <a:bodyPr/>
        <a:lstStyle/>
        <a:p>
          <a:endParaRPr lang="de-DE"/>
        </a:p>
      </dgm:t>
    </dgm:pt>
    <dgm:pt modelId="{8C53FE54-9980-4F9F-8064-13CF20EA157D}">
      <dgm:prSet phldrT="[Text]"/>
      <dgm:spPr/>
      <dgm:t>
        <a:bodyPr/>
        <a:lstStyle/>
        <a:p>
          <a:r>
            <a:rPr lang="de-DE" dirty="0" smtClean="0"/>
            <a:t>Listening</a:t>
          </a:r>
          <a:endParaRPr lang="de-DE" dirty="0"/>
        </a:p>
      </dgm:t>
    </dgm:pt>
    <dgm:pt modelId="{D76536DE-CD92-4D2D-AD4F-BA442702206F}" type="parTrans" cxnId="{14B06712-80BE-4E3F-8C24-7D2A3A9E9078}">
      <dgm:prSet/>
      <dgm:spPr/>
      <dgm:t>
        <a:bodyPr/>
        <a:lstStyle/>
        <a:p>
          <a:endParaRPr lang="de-DE"/>
        </a:p>
      </dgm:t>
    </dgm:pt>
    <dgm:pt modelId="{8F178CD1-EF74-4AB8-98A8-7D5A81A27E23}" type="sibTrans" cxnId="{14B06712-80BE-4E3F-8C24-7D2A3A9E9078}">
      <dgm:prSet/>
      <dgm:spPr/>
      <dgm:t>
        <a:bodyPr/>
        <a:lstStyle/>
        <a:p>
          <a:endParaRPr lang="de-DE"/>
        </a:p>
      </dgm:t>
    </dgm:pt>
    <dgm:pt modelId="{C7AF9920-0BE3-4FCA-B178-150430B9350F}">
      <dgm:prSet phldrT="[Text]"/>
      <dgm:spPr/>
      <dgm:t>
        <a:bodyPr/>
        <a:lstStyle/>
        <a:p>
          <a:r>
            <a:rPr lang="de-DE" dirty="0" smtClean="0"/>
            <a:t>Writing</a:t>
          </a:r>
          <a:endParaRPr lang="de-DE" dirty="0"/>
        </a:p>
      </dgm:t>
    </dgm:pt>
    <dgm:pt modelId="{192499B6-0C97-48C9-B578-396635B7168A}" type="parTrans" cxnId="{5712E50A-A7FA-4EEF-9645-B9A61DEF9A5C}">
      <dgm:prSet/>
      <dgm:spPr/>
      <dgm:t>
        <a:bodyPr/>
        <a:lstStyle/>
        <a:p>
          <a:endParaRPr lang="de-DE"/>
        </a:p>
      </dgm:t>
    </dgm:pt>
    <dgm:pt modelId="{416B9A49-9E18-42A1-9B71-081ADECF699D}" type="sibTrans" cxnId="{5712E50A-A7FA-4EEF-9645-B9A61DEF9A5C}">
      <dgm:prSet/>
      <dgm:spPr/>
      <dgm:t>
        <a:bodyPr/>
        <a:lstStyle/>
        <a:p>
          <a:endParaRPr lang="de-DE"/>
        </a:p>
      </dgm:t>
    </dgm:pt>
    <dgm:pt modelId="{DABF502E-3643-4A88-A6DF-CAF50C6B84B1}">
      <dgm:prSet/>
      <dgm:spPr/>
      <dgm:t>
        <a:bodyPr/>
        <a:lstStyle/>
        <a:p>
          <a:r>
            <a:rPr lang="de-DE" dirty="0" smtClean="0"/>
            <a:t>Reading</a:t>
          </a:r>
          <a:endParaRPr lang="de-DE" dirty="0"/>
        </a:p>
      </dgm:t>
    </dgm:pt>
    <dgm:pt modelId="{8E4989E7-447F-402E-B854-B6FC46519CA9}" type="parTrans" cxnId="{AFFDB661-2D65-435E-9710-C410ACBE2D8C}">
      <dgm:prSet/>
      <dgm:spPr/>
      <dgm:t>
        <a:bodyPr/>
        <a:lstStyle/>
        <a:p>
          <a:endParaRPr lang="de-DE"/>
        </a:p>
      </dgm:t>
    </dgm:pt>
    <dgm:pt modelId="{B8CD98E3-154E-4BBA-928A-BD931CE74E36}" type="sibTrans" cxnId="{AFFDB661-2D65-435E-9710-C410ACBE2D8C}">
      <dgm:prSet/>
      <dgm:spPr/>
      <dgm:t>
        <a:bodyPr/>
        <a:lstStyle/>
        <a:p>
          <a:endParaRPr lang="de-DE"/>
        </a:p>
      </dgm:t>
    </dgm:pt>
    <dgm:pt modelId="{6DEFA7B1-D472-4333-B11F-4DC3F0DD934B}" type="pres">
      <dgm:prSet presAssocID="{CE169D48-FC4D-434D-BA0E-93F89ED90AA6}" presName="compositeShape" presStyleCnt="0">
        <dgm:presLayoutVars>
          <dgm:chMax val="7"/>
          <dgm:dir/>
          <dgm:resizeHandles val="exact"/>
        </dgm:presLayoutVars>
      </dgm:prSet>
      <dgm:spPr/>
    </dgm:pt>
    <dgm:pt modelId="{BB9946B0-D94B-418D-9BA5-D81551668588}" type="pres">
      <dgm:prSet presAssocID="{CE169D48-FC4D-434D-BA0E-93F89ED90AA6}" presName="wedge1" presStyleLbl="node1" presStyleIdx="0" presStyleCnt="4"/>
      <dgm:spPr/>
      <dgm:t>
        <a:bodyPr/>
        <a:lstStyle/>
        <a:p>
          <a:endParaRPr lang="de-DE"/>
        </a:p>
      </dgm:t>
    </dgm:pt>
    <dgm:pt modelId="{1882919C-93A1-49D0-8E06-2EDE9D01A0E0}" type="pres">
      <dgm:prSet presAssocID="{CE169D48-FC4D-434D-BA0E-93F89ED90AA6}" presName="dummy1a" presStyleCnt="0"/>
      <dgm:spPr/>
    </dgm:pt>
    <dgm:pt modelId="{5C0D7866-D35A-48D8-887C-4B1B01C029B2}" type="pres">
      <dgm:prSet presAssocID="{CE169D48-FC4D-434D-BA0E-93F89ED90AA6}" presName="dummy1b" presStyleCnt="0"/>
      <dgm:spPr/>
    </dgm:pt>
    <dgm:pt modelId="{5AF4F72A-FB12-4F79-8EAC-9245DEAE2AE2}" type="pres">
      <dgm:prSet presAssocID="{CE169D48-FC4D-434D-BA0E-93F89ED90AA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B5413A7-1A7A-45D6-8371-EA474E1C70DF}" type="pres">
      <dgm:prSet presAssocID="{CE169D48-FC4D-434D-BA0E-93F89ED90AA6}" presName="wedge2" presStyleLbl="node1" presStyleIdx="1" presStyleCnt="4"/>
      <dgm:spPr/>
      <dgm:t>
        <a:bodyPr/>
        <a:lstStyle/>
        <a:p>
          <a:endParaRPr lang="de-DE"/>
        </a:p>
      </dgm:t>
    </dgm:pt>
    <dgm:pt modelId="{3C1F915E-C528-4D2C-A5B1-8AC67E1DB494}" type="pres">
      <dgm:prSet presAssocID="{CE169D48-FC4D-434D-BA0E-93F89ED90AA6}" presName="dummy2a" presStyleCnt="0"/>
      <dgm:spPr/>
    </dgm:pt>
    <dgm:pt modelId="{717E0F35-2EE7-4356-AAAE-6DADCE6B9D0E}" type="pres">
      <dgm:prSet presAssocID="{CE169D48-FC4D-434D-BA0E-93F89ED90AA6}" presName="dummy2b" presStyleCnt="0"/>
      <dgm:spPr/>
    </dgm:pt>
    <dgm:pt modelId="{83FB7A5F-9749-4F0F-BE4F-BA42D76F7CB6}" type="pres">
      <dgm:prSet presAssocID="{CE169D48-FC4D-434D-BA0E-93F89ED90AA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37E016E-8469-4B7D-AE22-BCB4DF03C25E}" type="pres">
      <dgm:prSet presAssocID="{CE169D48-FC4D-434D-BA0E-93F89ED90AA6}" presName="wedge3" presStyleLbl="node1" presStyleIdx="2" presStyleCnt="4"/>
      <dgm:spPr/>
      <dgm:t>
        <a:bodyPr/>
        <a:lstStyle/>
        <a:p>
          <a:endParaRPr lang="de-DE"/>
        </a:p>
      </dgm:t>
    </dgm:pt>
    <dgm:pt modelId="{F83E9CF2-6569-472D-8FD6-6188BB830D8E}" type="pres">
      <dgm:prSet presAssocID="{CE169D48-FC4D-434D-BA0E-93F89ED90AA6}" presName="dummy3a" presStyleCnt="0"/>
      <dgm:spPr/>
    </dgm:pt>
    <dgm:pt modelId="{41DB562B-5675-47B7-B53C-E96854A8BDBB}" type="pres">
      <dgm:prSet presAssocID="{CE169D48-FC4D-434D-BA0E-93F89ED90AA6}" presName="dummy3b" presStyleCnt="0"/>
      <dgm:spPr/>
    </dgm:pt>
    <dgm:pt modelId="{7D6FC034-B70E-4F5F-B9F4-D2E74F59A787}" type="pres">
      <dgm:prSet presAssocID="{CE169D48-FC4D-434D-BA0E-93F89ED90AA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9354582-4A75-4898-A46D-64700FA5F983}" type="pres">
      <dgm:prSet presAssocID="{CE169D48-FC4D-434D-BA0E-93F89ED90AA6}" presName="wedge4" presStyleLbl="node1" presStyleIdx="3" presStyleCnt="4"/>
      <dgm:spPr/>
      <dgm:t>
        <a:bodyPr/>
        <a:lstStyle/>
        <a:p>
          <a:endParaRPr lang="de-DE"/>
        </a:p>
      </dgm:t>
    </dgm:pt>
    <dgm:pt modelId="{B8859379-0EBC-4B32-ADF5-7CD93ABE526C}" type="pres">
      <dgm:prSet presAssocID="{CE169D48-FC4D-434D-BA0E-93F89ED90AA6}" presName="dummy4a" presStyleCnt="0"/>
      <dgm:spPr/>
    </dgm:pt>
    <dgm:pt modelId="{730AFA28-7895-428C-AB2D-C3C721FBC0A5}" type="pres">
      <dgm:prSet presAssocID="{CE169D48-FC4D-434D-BA0E-93F89ED90AA6}" presName="dummy4b" presStyleCnt="0"/>
      <dgm:spPr/>
    </dgm:pt>
    <dgm:pt modelId="{3D1463DB-BD5F-413C-AA95-B8F64A48FC07}" type="pres">
      <dgm:prSet presAssocID="{CE169D48-FC4D-434D-BA0E-93F89ED90AA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35E536D-6E66-43B9-AF4B-CF958205004E}" type="pres">
      <dgm:prSet presAssocID="{CE4425E1-2ED2-467B-BF29-94A21C4FEB05}" presName="arrowWedge1" presStyleLbl="fgSibTrans2D1" presStyleIdx="0" presStyleCnt="4"/>
      <dgm:spPr/>
    </dgm:pt>
    <dgm:pt modelId="{80D45899-72E5-42E3-958D-308D129DD41E}" type="pres">
      <dgm:prSet presAssocID="{8F178CD1-EF74-4AB8-98A8-7D5A81A27E23}" presName="arrowWedge2" presStyleLbl="fgSibTrans2D1" presStyleIdx="1" presStyleCnt="4"/>
      <dgm:spPr/>
    </dgm:pt>
    <dgm:pt modelId="{9C101A9B-20C2-4C48-835C-0555D768CCAC}" type="pres">
      <dgm:prSet presAssocID="{B8CD98E3-154E-4BBA-928A-BD931CE74E36}" presName="arrowWedge3" presStyleLbl="fgSibTrans2D1" presStyleIdx="2" presStyleCnt="4"/>
      <dgm:spPr/>
    </dgm:pt>
    <dgm:pt modelId="{C4D7BB77-0827-4218-908A-143C828490C4}" type="pres">
      <dgm:prSet presAssocID="{416B9A49-9E18-42A1-9B71-081ADECF699D}" presName="arrowWedge4" presStyleLbl="fgSibTrans2D1" presStyleIdx="3" presStyleCnt="4"/>
      <dgm:spPr/>
    </dgm:pt>
  </dgm:ptLst>
  <dgm:cxnLst>
    <dgm:cxn modelId="{AFFDB661-2D65-435E-9710-C410ACBE2D8C}" srcId="{CE169D48-FC4D-434D-BA0E-93F89ED90AA6}" destId="{DABF502E-3643-4A88-A6DF-CAF50C6B84B1}" srcOrd="2" destOrd="0" parTransId="{8E4989E7-447F-402E-B854-B6FC46519CA9}" sibTransId="{B8CD98E3-154E-4BBA-928A-BD931CE74E36}"/>
    <dgm:cxn modelId="{6DD4003E-68DF-4A2C-B6ED-C2F5728C9495}" type="presOf" srcId="{DABF502E-3643-4A88-A6DF-CAF50C6B84B1}" destId="{7D6FC034-B70E-4F5F-B9F4-D2E74F59A787}" srcOrd="1" destOrd="0" presId="urn:microsoft.com/office/officeart/2005/8/layout/cycle8"/>
    <dgm:cxn modelId="{D0F6A66E-CB15-4519-9A80-44696513C040}" type="presOf" srcId="{8C53FE54-9980-4F9F-8064-13CF20EA157D}" destId="{83FB7A5F-9749-4F0F-BE4F-BA42D76F7CB6}" srcOrd="1" destOrd="0" presId="urn:microsoft.com/office/officeart/2005/8/layout/cycle8"/>
    <dgm:cxn modelId="{2E4327E2-A6CD-4864-9437-510307584C67}" type="presOf" srcId="{CE169D48-FC4D-434D-BA0E-93F89ED90AA6}" destId="{6DEFA7B1-D472-4333-B11F-4DC3F0DD934B}" srcOrd="0" destOrd="0" presId="urn:microsoft.com/office/officeart/2005/8/layout/cycle8"/>
    <dgm:cxn modelId="{9C8379B9-E602-465C-84DB-A8A96E15D85C}" type="presOf" srcId="{0F984996-796C-4DBE-9AE4-627A1B78037C}" destId="{BB9946B0-D94B-418D-9BA5-D81551668588}" srcOrd="0" destOrd="0" presId="urn:microsoft.com/office/officeart/2005/8/layout/cycle8"/>
    <dgm:cxn modelId="{C3AAE7DC-E668-4DF6-8923-7A070A5DC0C5}" type="presOf" srcId="{C7AF9920-0BE3-4FCA-B178-150430B9350F}" destId="{89354582-4A75-4898-A46D-64700FA5F983}" srcOrd="0" destOrd="0" presId="urn:microsoft.com/office/officeart/2005/8/layout/cycle8"/>
    <dgm:cxn modelId="{14B06712-80BE-4E3F-8C24-7D2A3A9E9078}" srcId="{CE169D48-FC4D-434D-BA0E-93F89ED90AA6}" destId="{8C53FE54-9980-4F9F-8064-13CF20EA157D}" srcOrd="1" destOrd="0" parTransId="{D76536DE-CD92-4D2D-AD4F-BA442702206F}" sibTransId="{8F178CD1-EF74-4AB8-98A8-7D5A81A27E23}"/>
    <dgm:cxn modelId="{1D0975C7-BE29-426D-90C3-9DFF5FF5442D}" type="presOf" srcId="{8C53FE54-9980-4F9F-8064-13CF20EA157D}" destId="{7B5413A7-1A7A-45D6-8371-EA474E1C70DF}" srcOrd="0" destOrd="0" presId="urn:microsoft.com/office/officeart/2005/8/layout/cycle8"/>
    <dgm:cxn modelId="{5AEB52B7-966A-45A2-9342-9084B58759A0}" type="presOf" srcId="{0F984996-796C-4DBE-9AE4-627A1B78037C}" destId="{5AF4F72A-FB12-4F79-8EAC-9245DEAE2AE2}" srcOrd="1" destOrd="0" presId="urn:microsoft.com/office/officeart/2005/8/layout/cycle8"/>
    <dgm:cxn modelId="{37273E04-C3DB-49A4-B43B-B19F401E174C}" srcId="{CE169D48-FC4D-434D-BA0E-93F89ED90AA6}" destId="{0F984996-796C-4DBE-9AE4-627A1B78037C}" srcOrd="0" destOrd="0" parTransId="{DD2F630D-C410-4205-AAE9-B2EE961DAFA1}" sibTransId="{CE4425E1-2ED2-467B-BF29-94A21C4FEB05}"/>
    <dgm:cxn modelId="{DB5D9E7B-0B42-48B0-8F04-C345D62954AB}" type="presOf" srcId="{DABF502E-3643-4A88-A6DF-CAF50C6B84B1}" destId="{F37E016E-8469-4B7D-AE22-BCB4DF03C25E}" srcOrd="0" destOrd="0" presId="urn:microsoft.com/office/officeart/2005/8/layout/cycle8"/>
    <dgm:cxn modelId="{5712E50A-A7FA-4EEF-9645-B9A61DEF9A5C}" srcId="{CE169D48-FC4D-434D-BA0E-93F89ED90AA6}" destId="{C7AF9920-0BE3-4FCA-B178-150430B9350F}" srcOrd="3" destOrd="0" parTransId="{192499B6-0C97-48C9-B578-396635B7168A}" sibTransId="{416B9A49-9E18-42A1-9B71-081ADECF699D}"/>
    <dgm:cxn modelId="{8DB20236-DA98-4548-BD26-723EAB70334F}" type="presOf" srcId="{C7AF9920-0BE3-4FCA-B178-150430B9350F}" destId="{3D1463DB-BD5F-413C-AA95-B8F64A48FC07}" srcOrd="1" destOrd="0" presId="urn:microsoft.com/office/officeart/2005/8/layout/cycle8"/>
    <dgm:cxn modelId="{CADB1441-9588-4C21-829D-88A39453F2A6}" type="presParOf" srcId="{6DEFA7B1-D472-4333-B11F-4DC3F0DD934B}" destId="{BB9946B0-D94B-418D-9BA5-D81551668588}" srcOrd="0" destOrd="0" presId="urn:microsoft.com/office/officeart/2005/8/layout/cycle8"/>
    <dgm:cxn modelId="{DABC9B90-6AE0-4B88-AA21-0E06B8D75AD6}" type="presParOf" srcId="{6DEFA7B1-D472-4333-B11F-4DC3F0DD934B}" destId="{1882919C-93A1-49D0-8E06-2EDE9D01A0E0}" srcOrd="1" destOrd="0" presId="urn:microsoft.com/office/officeart/2005/8/layout/cycle8"/>
    <dgm:cxn modelId="{E1C9B05F-D3BB-4D7B-8324-561F0B4BDF11}" type="presParOf" srcId="{6DEFA7B1-D472-4333-B11F-4DC3F0DD934B}" destId="{5C0D7866-D35A-48D8-887C-4B1B01C029B2}" srcOrd="2" destOrd="0" presId="urn:microsoft.com/office/officeart/2005/8/layout/cycle8"/>
    <dgm:cxn modelId="{8350A9D9-7249-43B1-B071-5B2F679A9490}" type="presParOf" srcId="{6DEFA7B1-D472-4333-B11F-4DC3F0DD934B}" destId="{5AF4F72A-FB12-4F79-8EAC-9245DEAE2AE2}" srcOrd="3" destOrd="0" presId="urn:microsoft.com/office/officeart/2005/8/layout/cycle8"/>
    <dgm:cxn modelId="{316A60B4-785F-42E7-88B7-DD17753D7DA4}" type="presParOf" srcId="{6DEFA7B1-D472-4333-B11F-4DC3F0DD934B}" destId="{7B5413A7-1A7A-45D6-8371-EA474E1C70DF}" srcOrd="4" destOrd="0" presId="urn:microsoft.com/office/officeart/2005/8/layout/cycle8"/>
    <dgm:cxn modelId="{CB5CF65D-72B8-4D91-A6F2-30B604832326}" type="presParOf" srcId="{6DEFA7B1-D472-4333-B11F-4DC3F0DD934B}" destId="{3C1F915E-C528-4D2C-A5B1-8AC67E1DB494}" srcOrd="5" destOrd="0" presId="urn:microsoft.com/office/officeart/2005/8/layout/cycle8"/>
    <dgm:cxn modelId="{C7BD877D-1F23-4FF4-93A2-07171405F6C6}" type="presParOf" srcId="{6DEFA7B1-D472-4333-B11F-4DC3F0DD934B}" destId="{717E0F35-2EE7-4356-AAAE-6DADCE6B9D0E}" srcOrd="6" destOrd="0" presId="urn:microsoft.com/office/officeart/2005/8/layout/cycle8"/>
    <dgm:cxn modelId="{61AC917C-C71F-4402-99C6-CE553BFFE205}" type="presParOf" srcId="{6DEFA7B1-D472-4333-B11F-4DC3F0DD934B}" destId="{83FB7A5F-9749-4F0F-BE4F-BA42D76F7CB6}" srcOrd="7" destOrd="0" presId="urn:microsoft.com/office/officeart/2005/8/layout/cycle8"/>
    <dgm:cxn modelId="{A65E4B74-741B-4C2A-9191-AE58540A871E}" type="presParOf" srcId="{6DEFA7B1-D472-4333-B11F-4DC3F0DD934B}" destId="{F37E016E-8469-4B7D-AE22-BCB4DF03C25E}" srcOrd="8" destOrd="0" presId="urn:microsoft.com/office/officeart/2005/8/layout/cycle8"/>
    <dgm:cxn modelId="{B21F3DDB-BB0F-4253-B535-D2EB38EF4820}" type="presParOf" srcId="{6DEFA7B1-D472-4333-B11F-4DC3F0DD934B}" destId="{F83E9CF2-6569-472D-8FD6-6188BB830D8E}" srcOrd="9" destOrd="0" presId="urn:microsoft.com/office/officeart/2005/8/layout/cycle8"/>
    <dgm:cxn modelId="{4C0354DC-0863-4DDB-91AF-3B4F9A4F641E}" type="presParOf" srcId="{6DEFA7B1-D472-4333-B11F-4DC3F0DD934B}" destId="{41DB562B-5675-47B7-B53C-E96854A8BDBB}" srcOrd="10" destOrd="0" presId="urn:microsoft.com/office/officeart/2005/8/layout/cycle8"/>
    <dgm:cxn modelId="{2FD9B14B-33B8-410B-862C-C4172327D359}" type="presParOf" srcId="{6DEFA7B1-D472-4333-B11F-4DC3F0DD934B}" destId="{7D6FC034-B70E-4F5F-B9F4-D2E74F59A787}" srcOrd="11" destOrd="0" presId="urn:microsoft.com/office/officeart/2005/8/layout/cycle8"/>
    <dgm:cxn modelId="{40D184C8-8D89-497C-8784-EABF14970959}" type="presParOf" srcId="{6DEFA7B1-D472-4333-B11F-4DC3F0DD934B}" destId="{89354582-4A75-4898-A46D-64700FA5F983}" srcOrd="12" destOrd="0" presId="urn:microsoft.com/office/officeart/2005/8/layout/cycle8"/>
    <dgm:cxn modelId="{F6C50CD8-28D2-4503-94B7-D927194ACAD8}" type="presParOf" srcId="{6DEFA7B1-D472-4333-B11F-4DC3F0DD934B}" destId="{B8859379-0EBC-4B32-ADF5-7CD93ABE526C}" srcOrd="13" destOrd="0" presId="urn:microsoft.com/office/officeart/2005/8/layout/cycle8"/>
    <dgm:cxn modelId="{F9FD57FA-28C0-469E-B888-7AE571378F46}" type="presParOf" srcId="{6DEFA7B1-D472-4333-B11F-4DC3F0DD934B}" destId="{730AFA28-7895-428C-AB2D-C3C721FBC0A5}" srcOrd="14" destOrd="0" presId="urn:microsoft.com/office/officeart/2005/8/layout/cycle8"/>
    <dgm:cxn modelId="{33EA913F-908F-409B-9F89-615E9F9EAB99}" type="presParOf" srcId="{6DEFA7B1-D472-4333-B11F-4DC3F0DD934B}" destId="{3D1463DB-BD5F-413C-AA95-B8F64A48FC07}" srcOrd="15" destOrd="0" presId="urn:microsoft.com/office/officeart/2005/8/layout/cycle8"/>
    <dgm:cxn modelId="{6795EFC4-4E42-4A97-9099-A5231A8407E8}" type="presParOf" srcId="{6DEFA7B1-D472-4333-B11F-4DC3F0DD934B}" destId="{C35E536D-6E66-43B9-AF4B-CF958205004E}" srcOrd="16" destOrd="0" presId="urn:microsoft.com/office/officeart/2005/8/layout/cycle8"/>
    <dgm:cxn modelId="{62229327-F673-401E-9D6D-3C189E917526}" type="presParOf" srcId="{6DEFA7B1-D472-4333-B11F-4DC3F0DD934B}" destId="{80D45899-72E5-42E3-958D-308D129DD41E}" srcOrd="17" destOrd="0" presId="urn:microsoft.com/office/officeart/2005/8/layout/cycle8"/>
    <dgm:cxn modelId="{D9090ED9-BE3E-4DA4-9D16-CDA678F83A54}" type="presParOf" srcId="{6DEFA7B1-D472-4333-B11F-4DC3F0DD934B}" destId="{9C101A9B-20C2-4C48-835C-0555D768CCAC}" srcOrd="18" destOrd="0" presId="urn:microsoft.com/office/officeart/2005/8/layout/cycle8"/>
    <dgm:cxn modelId="{BE079933-4761-4A62-9944-5BD9DAAFB659}" type="presParOf" srcId="{6DEFA7B1-D472-4333-B11F-4DC3F0DD934B}" destId="{C4D7BB77-0827-4218-908A-143C828490C4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946B0-D94B-418D-9BA5-D81551668588}">
      <dsp:nvSpPr>
        <dsp:cNvPr id="0" name=""/>
        <dsp:cNvSpPr/>
      </dsp:nvSpPr>
      <dsp:spPr>
        <a:xfrm>
          <a:off x="1380422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Sprechen</a:t>
          </a:r>
          <a:endParaRPr lang="de-DE" sz="2300" kern="1200" dirty="0"/>
        </a:p>
      </dsp:txBody>
      <dsp:txXfrm>
        <a:off x="3192560" y="957360"/>
        <a:ext cx="1259840" cy="934720"/>
      </dsp:txXfrm>
    </dsp:sp>
    <dsp:sp modelId="{7B5413A7-1A7A-45D6-8371-EA474E1C70DF}">
      <dsp:nvSpPr>
        <dsp:cNvPr id="0" name=""/>
        <dsp:cNvSpPr/>
      </dsp:nvSpPr>
      <dsp:spPr>
        <a:xfrm>
          <a:off x="1380422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Hören</a:t>
          </a:r>
          <a:endParaRPr lang="de-DE" sz="2300" kern="1200" dirty="0"/>
        </a:p>
      </dsp:txBody>
      <dsp:txXfrm>
        <a:off x="3192560" y="2135920"/>
        <a:ext cx="1259840" cy="934720"/>
      </dsp:txXfrm>
    </dsp:sp>
    <dsp:sp modelId="{F37E016E-8469-4B7D-AE22-BCB4DF03C25E}">
      <dsp:nvSpPr>
        <dsp:cNvPr id="0" name=""/>
        <dsp:cNvSpPr/>
      </dsp:nvSpPr>
      <dsp:spPr>
        <a:xfrm>
          <a:off x="1265817" y="364422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Lesen</a:t>
          </a:r>
          <a:endParaRPr lang="de-DE" sz="2300" kern="1200" dirty="0"/>
        </a:p>
      </dsp:txBody>
      <dsp:txXfrm>
        <a:off x="1607600" y="2135920"/>
        <a:ext cx="1259840" cy="934720"/>
      </dsp:txXfrm>
    </dsp:sp>
    <dsp:sp modelId="{89354582-4A75-4898-A46D-64700FA5F983}">
      <dsp:nvSpPr>
        <dsp:cNvPr id="0" name=""/>
        <dsp:cNvSpPr/>
      </dsp:nvSpPr>
      <dsp:spPr>
        <a:xfrm>
          <a:off x="1265817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300" kern="1200" dirty="0" smtClean="0"/>
            <a:t>Schreiben</a:t>
          </a:r>
          <a:endParaRPr lang="de-DE" sz="2300" kern="1200" dirty="0"/>
        </a:p>
      </dsp:txBody>
      <dsp:txXfrm>
        <a:off x="1607600" y="957360"/>
        <a:ext cx="1259840" cy="934720"/>
      </dsp:txXfrm>
    </dsp:sp>
    <dsp:sp modelId="{C35E536D-6E66-43B9-AF4B-CF958205004E}">
      <dsp:nvSpPr>
        <dsp:cNvPr id="0" name=""/>
        <dsp:cNvSpPr/>
      </dsp:nvSpPr>
      <dsp:spPr>
        <a:xfrm>
          <a:off x="1169094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D45899-72E5-42E3-958D-308D129DD41E}">
      <dsp:nvSpPr>
        <dsp:cNvPr id="0" name=""/>
        <dsp:cNvSpPr/>
      </dsp:nvSpPr>
      <dsp:spPr>
        <a:xfrm>
          <a:off x="1169094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101A9B-20C2-4C48-835C-0555D768CCAC}">
      <dsp:nvSpPr>
        <dsp:cNvPr id="0" name=""/>
        <dsp:cNvSpPr/>
      </dsp:nvSpPr>
      <dsp:spPr>
        <a:xfrm>
          <a:off x="1054489" y="153094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7BB77-0827-4218-908A-143C828490C4}">
      <dsp:nvSpPr>
        <dsp:cNvPr id="0" name=""/>
        <dsp:cNvSpPr/>
      </dsp:nvSpPr>
      <dsp:spPr>
        <a:xfrm>
          <a:off x="1054489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9946B0-D94B-418D-9BA5-D81551668588}">
      <dsp:nvSpPr>
        <dsp:cNvPr id="0" name=""/>
        <dsp:cNvSpPr/>
      </dsp:nvSpPr>
      <dsp:spPr>
        <a:xfrm>
          <a:off x="1380422" y="249817"/>
          <a:ext cx="3413760" cy="3413760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err="1" smtClean="0"/>
            <a:t>Speaking</a:t>
          </a:r>
          <a:endParaRPr lang="de-DE" sz="2500" kern="1200" dirty="0"/>
        </a:p>
      </dsp:txBody>
      <dsp:txXfrm>
        <a:off x="3192560" y="957360"/>
        <a:ext cx="1259840" cy="934720"/>
      </dsp:txXfrm>
    </dsp:sp>
    <dsp:sp modelId="{7B5413A7-1A7A-45D6-8371-EA474E1C70DF}">
      <dsp:nvSpPr>
        <dsp:cNvPr id="0" name=""/>
        <dsp:cNvSpPr/>
      </dsp:nvSpPr>
      <dsp:spPr>
        <a:xfrm>
          <a:off x="1380422" y="364422"/>
          <a:ext cx="3413760" cy="3413760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Listening</a:t>
          </a:r>
          <a:endParaRPr lang="de-DE" sz="2500" kern="1200" dirty="0"/>
        </a:p>
      </dsp:txBody>
      <dsp:txXfrm>
        <a:off x="3192560" y="2135920"/>
        <a:ext cx="1259840" cy="934720"/>
      </dsp:txXfrm>
    </dsp:sp>
    <dsp:sp modelId="{F37E016E-8469-4B7D-AE22-BCB4DF03C25E}">
      <dsp:nvSpPr>
        <dsp:cNvPr id="0" name=""/>
        <dsp:cNvSpPr/>
      </dsp:nvSpPr>
      <dsp:spPr>
        <a:xfrm>
          <a:off x="1265817" y="364422"/>
          <a:ext cx="3413760" cy="3413760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Reading</a:t>
          </a:r>
          <a:endParaRPr lang="de-DE" sz="2500" kern="1200" dirty="0"/>
        </a:p>
      </dsp:txBody>
      <dsp:txXfrm>
        <a:off x="1607600" y="2135920"/>
        <a:ext cx="1259840" cy="934720"/>
      </dsp:txXfrm>
    </dsp:sp>
    <dsp:sp modelId="{89354582-4A75-4898-A46D-64700FA5F983}">
      <dsp:nvSpPr>
        <dsp:cNvPr id="0" name=""/>
        <dsp:cNvSpPr/>
      </dsp:nvSpPr>
      <dsp:spPr>
        <a:xfrm>
          <a:off x="1265817" y="249817"/>
          <a:ext cx="3413760" cy="3413760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500" kern="1200" dirty="0" smtClean="0"/>
            <a:t>Writing</a:t>
          </a:r>
          <a:endParaRPr lang="de-DE" sz="2500" kern="1200" dirty="0"/>
        </a:p>
      </dsp:txBody>
      <dsp:txXfrm>
        <a:off x="1607600" y="957360"/>
        <a:ext cx="1259840" cy="934720"/>
      </dsp:txXfrm>
    </dsp:sp>
    <dsp:sp modelId="{C35E536D-6E66-43B9-AF4B-CF958205004E}">
      <dsp:nvSpPr>
        <dsp:cNvPr id="0" name=""/>
        <dsp:cNvSpPr/>
      </dsp:nvSpPr>
      <dsp:spPr>
        <a:xfrm>
          <a:off x="1169094" y="38489"/>
          <a:ext cx="3836416" cy="3836416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D45899-72E5-42E3-958D-308D129DD41E}">
      <dsp:nvSpPr>
        <dsp:cNvPr id="0" name=""/>
        <dsp:cNvSpPr/>
      </dsp:nvSpPr>
      <dsp:spPr>
        <a:xfrm>
          <a:off x="1169094" y="153094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101A9B-20C2-4C48-835C-0555D768CCAC}">
      <dsp:nvSpPr>
        <dsp:cNvPr id="0" name=""/>
        <dsp:cNvSpPr/>
      </dsp:nvSpPr>
      <dsp:spPr>
        <a:xfrm>
          <a:off x="1054489" y="153094"/>
          <a:ext cx="3836416" cy="3836416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D7BB77-0827-4218-908A-143C828490C4}">
      <dsp:nvSpPr>
        <dsp:cNvPr id="0" name=""/>
        <dsp:cNvSpPr/>
      </dsp:nvSpPr>
      <dsp:spPr>
        <a:xfrm>
          <a:off x="1054489" y="38489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7AC83-EB52-46D0-A9B4-2FFE1A013C89}" type="datetimeFigureOut">
              <a:rPr lang="de-DE" smtClean="0"/>
              <a:pPr/>
              <a:t>14.05.2012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FF165-D3DF-4FE5-9507-E166094C46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English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smtClean="0"/>
              <a:t>Business </a:t>
            </a:r>
            <a:br>
              <a:rPr lang="de-DE" dirty="0" smtClean="0"/>
            </a:b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Universities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Modul Englisch für das</a:t>
            </a:r>
          </a:p>
          <a:p>
            <a:r>
              <a:rPr lang="de-DE" dirty="0" err="1" smtClean="0"/>
              <a:t>Facility</a:t>
            </a:r>
            <a:r>
              <a:rPr lang="de-DE" dirty="0" smtClean="0"/>
              <a:t> Management</a:t>
            </a:r>
            <a:endParaRPr lang="de-DE" dirty="0" smtClean="0"/>
          </a:p>
          <a:p>
            <a:r>
              <a:rPr lang="de-DE" dirty="0" smtClean="0"/>
              <a:t>Wirtschaftsingenieurwesen</a:t>
            </a:r>
          </a:p>
          <a:p>
            <a:r>
              <a:rPr lang="de-DE" dirty="0" smtClean="0"/>
              <a:t>innerhalb des Bachelor-Studiengangs</a:t>
            </a:r>
            <a:endParaRPr lang="de-DE" dirty="0" smtClean="0"/>
          </a:p>
          <a:p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Copyright </a:t>
            </a:r>
            <a:r>
              <a:rPr lang="de-D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</a:t>
            </a:r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JP </a:t>
            </a:r>
            <a:r>
              <a:rPr lang="de-D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Translations</a:t>
            </a:r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Jana Paul</a:t>
            </a:r>
            <a:endParaRPr lang="de-DE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Themenauswahl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b="1" dirty="0" smtClean="0"/>
              <a:t>Allgemeine Handelskorrespondenz</a:t>
            </a:r>
          </a:p>
          <a:p>
            <a:pPr>
              <a:buNone/>
            </a:pPr>
            <a:endParaRPr lang="de-DE" b="1" dirty="0" smtClean="0"/>
          </a:p>
          <a:p>
            <a:r>
              <a:rPr lang="de-DE" dirty="0" smtClean="0"/>
              <a:t>Der englische Geschäftsbrief </a:t>
            </a:r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(Typen, Form, Layout, Inhalt, Idiomatik, Grammatik, Stil)</a:t>
            </a:r>
          </a:p>
          <a:p>
            <a:r>
              <a:rPr lang="de-DE" dirty="0" smtClean="0"/>
              <a:t>Geschäftliche E-Mails und Faxe</a:t>
            </a:r>
          </a:p>
          <a:p>
            <a:r>
              <a:rPr lang="de-DE" dirty="0" smtClean="0"/>
              <a:t>Unternehmensinterne Mitteilungen</a:t>
            </a:r>
          </a:p>
          <a:p>
            <a:r>
              <a:rPr lang="de-DE" dirty="0" smtClean="0"/>
              <a:t>Memos</a:t>
            </a:r>
          </a:p>
          <a:p>
            <a:r>
              <a:rPr lang="de-DE" dirty="0" smtClean="0"/>
              <a:t>Telefonieren</a:t>
            </a:r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3. </a:t>
            </a: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de-DE" b="1" dirty="0" smtClean="0"/>
              <a:t>Commercial </a:t>
            </a:r>
            <a:r>
              <a:rPr lang="de-DE" b="1" dirty="0" err="1" smtClean="0"/>
              <a:t>Correspondence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The British Business Letter</a:t>
            </a:r>
          </a:p>
          <a:p>
            <a:pPr>
              <a:buNone/>
            </a:pPr>
            <a:r>
              <a:rPr lang="de-DE" dirty="0"/>
              <a:t> </a:t>
            </a:r>
            <a:r>
              <a:rPr lang="de-DE" dirty="0" smtClean="0"/>
              <a:t>   (</a:t>
            </a:r>
            <a:r>
              <a:rPr lang="de-DE" dirty="0" err="1" smtClean="0"/>
              <a:t>Types</a:t>
            </a:r>
            <a:r>
              <a:rPr lang="de-DE" dirty="0" smtClean="0"/>
              <a:t>, </a:t>
            </a:r>
            <a:r>
              <a:rPr lang="de-DE" dirty="0"/>
              <a:t>f</a:t>
            </a:r>
            <a:r>
              <a:rPr lang="de-DE" dirty="0" smtClean="0"/>
              <a:t>orm, </a:t>
            </a:r>
            <a:r>
              <a:rPr lang="de-DE" dirty="0" err="1" smtClean="0"/>
              <a:t>layout</a:t>
            </a:r>
            <a:r>
              <a:rPr lang="de-DE" dirty="0" smtClean="0"/>
              <a:t>, </a:t>
            </a:r>
            <a:r>
              <a:rPr lang="de-DE" dirty="0" err="1" smtClean="0"/>
              <a:t>contents</a:t>
            </a:r>
            <a:r>
              <a:rPr lang="de-DE" dirty="0" smtClean="0"/>
              <a:t>, </a:t>
            </a:r>
            <a:r>
              <a:rPr lang="de-DE" dirty="0" err="1" smtClean="0"/>
              <a:t>phraseology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idioms</a:t>
            </a:r>
            <a:r>
              <a:rPr lang="de-DE" dirty="0" smtClean="0"/>
              <a:t>, </a:t>
            </a:r>
            <a:r>
              <a:rPr lang="de-DE" dirty="0" err="1" smtClean="0"/>
              <a:t>grammar</a:t>
            </a:r>
            <a:r>
              <a:rPr lang="de-DE" dirty="0" smtClean="0"/>
              <a:t>, style)</a:t>
            </a:r>
          </a:p>
          <a:p>
            <a:r>
              <a:rPr lang="de-DE" dirty="0" smtClean="0"/>
              <a:t>Business e-</a:t>
            </a:r>
            <a:r>
              <a:rPr lang="de-DE" dirty="0" err="1" smtClean="0"/>
              <a:t>mailing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fax </a:t>
            </a:r>
            <a:r>
              <a:rPr lang="de-DE" dirty="0" err="1" smtClean="0"/>
              <a:t>messages</a:t>
            </a:r>
            <a:endParaRPr lang="de-DE" dirty="0" smtClean="0"/>
          </a:p>
          <a:p>
            <a:r>
              <a:rPr lang="de-DE" dirty="0" err="1" smtClean="0"/>
              <a:t>Inhouse</a:t>
            </a:r>
            <a:r>
              <a:rPr lang="de-DE" dirty="0" smtClean="0"/>
              <a:t> </a:t>
            </a:r>
            <a:r>
              <a:rPr lang="de-DE" dirty="0" err="1" smtClean="0"/>
              <a:t>memorandum</a:t>
            </a:r>
            <a:r>
              <a:rPr lang="de-DE" dirty="0" smtClean="0"/>
              <a:t> (</a:t>
            </a:r>
            <a:r>
              <a:rPr lang="de-DE" dirty="0" err="1" smtClean="0"/>
              <a:t>memo</a:t>
            </a:r>
            <a:r>
              <a:rPr lang="de-DE" dirty="0" smtClean="0"/>
              <a:t>)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elephoning</a:t>
            </a:r>
            <a:endParaRPr lang="de-DE" dirty="0" smtClean="0"/>
          </a:p>
          <a:p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Die Unternehmensstruktur</a:t>
            </a:r>
          </a:p>
          <a:p>
            <a:endParaRPr lang="de-DE" b="1" dirty="0"/>
          </a:p>
          <a:p>
            <a:r>
              <a:rPr lang="de-DE" dirty="0" smtClean="0"/>
              <a:t>Unternehmensorganigramm</a:t>
            </a:r>
          </a:p>
          <a:p>
            <a:endParaRPr lang="de-DE" dirty="0"/>
          </a:p>
          <a:p>
            <a:r>
              <a:rPr lang="de-DE" dirty="0" smtClean="0"/>
              <a:t>Abteilungen und Aufgabenbereiche</a:t>
            </a:r>
            <a:endParaRPr lang="de-DE" dirty="0"/>
          </a:p>
          <a:p>
            <a:r>
              <a:rPr lang="de-DE" dirty="0" smtClean="0"/>
              <a:t>Positionen, Skills und Stellenbeschreibungen</a:t>
            </a:r>
          </a:p>
          <a:p>
            <a:r>
              <a:rPr lang="de-DE" dirty="0" smtClean="0"/>
              <a:t>Bewerbungen und Bewerbungsgespräche</a:t>
            </a:r>
          </a:p>
          <a:p>
            <a:endParaRPr lang="de-DE" dirty="0" smtClean="0"/>
          </a:p>
          <a:p>
            <a:r>
              <a:rPr lang="de-DE" dirty="0" smtClean="0"/>
              <a:t>Interkulturelle Aspekte </a:t>
            </a:r>
          </a:p>
          <a:p>
            <a:r>
              <a:rPr lang="de-DE" dirty="0" smtClean="0"/>
              <a:t>Multinationale Teams und Projektarbeit</a:t>
            </a:r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The Company </a:t>
            </a:r>
            <a:r>
              <a:rPr lang="de-DE" b="1" dirty="0" err="1" smtClean="0"/>
              <a:t>Structure</a:t>
            </a:r>
            <a:endParaRPr lang="de-DE" b="1" dirty="0" smtClean="0"/>
          </a:p>
          <a:p>
            <a:endParaRPr lang="de-DE" b="1" dirty="0"/>
          </a:p>
          <a:p>
            <a:r>
              <a:rPr lang="de-DE" dirty="0"/>
              <a:t>A</a:t>
            </a:r>
            <a:r>
              <a:rPr lang="de-DE" dirty="0" smtClean="0"/>
              <a:t> Company Chart</a:t>
            </a:r>
          </a:p>
          <a:p>
            <a:endParaRPr lang="de-DE" dirty="0" smtClean="0"/>
          </a:p>
          <a:p>
            <a:r>
              <a:rPr lang="de-DE" dirty="0" smtClean="0"/>
              <a:t>Departments, </a:t>
            </a:r>
            <a:r>
              <a:rPr lang="de-DE" dirty="0" err="1" smtClean="0"/>
              <a:t>areas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tasks</a:t>
            </a:r>
            <a:endParaRPr lang="de-DE" dirty="0"/>
          </a:p>
          <a:p>
            <a:r>
              <a:rPr lang="de-DE" dirty="0" smtClean="0"/>
              <a:t>Jobs,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,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err="1" smtClean="0"/>
              <a:t>job</a:t>
            </a:r>
            <a:r>
              <a:rPr lang="de-DE" dirty="0" smtClean="0"/>
              <a:t> </a:t>
            </a:r>
            <a:r>
              <a:rPr lang="de-DE" dirty="0" err="1" smtClean="0"/>
              <a:t>descriptions</a:t>
            </a:r>
            <a:endParaRPr lang="de-DE" dirty="0" smtClean="0"/>
          </a:p>
          <a:p>
            <a:r>
              <a:rPr lang="de-DE" dirty="0" err="1"/>
              <a:t>A</a:t>
            </a:r>
            <a:r>
              <a:rPr lang="de-DE" dirty="0" err="1" smtClean="0"/>
              <a:t>pplications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personal </a:t>
            </a:r>
            <a:r>
              <a:rPr lang="de-DE" dirty="0" err="1" smtClean="0"/>
              <a:t>interviews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err="1" smtClean="0"/>
              <a:t>Intercultural</a:t>
            </a:r>
            <a:r>
              <a:rPr lang="de-DE" dirty="0" smtClean="0"/>
              <a:t> </a:t>
            </a:r>
            <a:r>
              <a:rPr lang="de-DE" dirty="0" err="1" smtClean="0"/>
              <a:t>aspects</a:t>
            </a:r>
            <a:r>
              <a:rPr lang="de-DE" dirty="0" smtClean="0"/>
              <a:t> </a:t>
            </a:r>
          </a:p>
          <a:p>
            <a:r>
              <a:rPr lang="de-DE" dirty="0" smtClean="0"/>
              <a:t>Multinational </a:t>
            </a:r>
            <a:r>
              <a:rPr lang="de-DE" dirty="0" err="1"/>
              <a:t>t</a:t>
            </a:r>
            <a:r>
              <a:rPr lang="de-DE" dirty="0" err="1" smtClean="0"/>
              <a:t>eams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project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endParaRPr lang="de-DE" dirty="0" smtClean="0"/>
          </a:p>
          <a:p>
            <a:endParaRPr lang="de-DE" b="1" dirty="0" smtClean="0"/>
          </a:p>
          <a:p>
            <a:endParaRPr lang="de-DE" b="1" dirty="0" smtClean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dirty="0" smtClean="0"/>
              <a:t>Die Unternehmensbereiche und Abteilungen</a:t>
            </a:r>
          </a:p>
          <a:p>
            <a:pPr>
              <a:buNone/>
            </a:pPr>
            <a:endParaRPr lang="de-DE" dirty="0"/>
          </a:p>
          <a:p>
            <a:r>
              <a:rPr lang="de-DE" dirty="0" smtClean="0"/>
              <a:t>Die Geschäftsführung</a:t>
            </a:r>
          </a:p>
          <a:p>
            <a:r>
              <a:rPr lang="de-DE" dirty="0" smtClean="0"/>
              <a:t>Die Personalabteilung</a:t>
            </a:r>
          </a:p>
          <a:p>
            <a:r>
              <a:rPr lang="de-DE" dirty="0" smtClean="0"/>
              <a:t>Die Verwaltung</a:t>
            </a:r>
          </a:p>
          <a:p>
            <a:r>
              <a:rPr lang="de-DE" dirty="0" smtClean="0"/>
              <a:t>Der Einkauf</a:t>
            </a:r>
          </a:p>
          <a:p>
            <a:r>
              <a:rPr lang="de-DE" dirty="0" smtClean="0"/>
              <a:t>Die Produktion</a:t>
            </a:r>
          </a:p>
          <a:p>
            <a:r>
              <a:rPr lang="de-DE" dirty="0" smtClean="0"/>
              <a:t>Der Verkauf</a:t>
            </a:r>
          </a:p>
          <a:p>
            <a:r>
              <a:rPr lang="de-DE" dirty="0" smtClean="0"/>
              <a:t>Logistik</a:t>
            </a:r>
          </a:p>
          <a:p>
            <a:r>
              <a:rPr lang="de-DE" dirty="0" smtClean="0"/>
              <a:t>Das Rechnungswesen</a:t>
            </a:r>
          </a:p>
          <a:p>
            <a:r>
              <a:rPr lang="de-DE" dirty="0" smtClean="0"/>
              <a:t>Die Kundenbetreuung </a:t>
            </a:r>
          </a:p>
          <a:p>
            <a:r>
              <a:rPr lang="de-DE" dirty="0" smtClean="0"/>
              <a:t>Forschung und Entwicklung</a:t>
            </a:r>
          </a:p>
          <a:p>
            <a:r>
              <a:rPr lang="de-DE" dirty="0" smtClean="0"/>
              <a:t>IT und Technischer Support</a:t>
            </a:r>
          </a:p>
          <a:p>
            <a:r>
              <a:rPr lang="de-DE" dirty="0" smtClean="0"/>
              <a:t>Marketing und PR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b="1" dirty="0" smtClean="0"/>
              <a:t>The Company </a:t>
            </a:r>
            <a:r>
              <a:rPr lang="de-DE" b="1" dirty="0" err="1" smtClean="0"/>
              <a:t>Divisions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Departments </a:t>
            </a:r>
          </a:p>
          <a:p>
            <a:pPr>
              <a:buNone/>
            </a:pPr>
            <a:endParaRPr lang="de-DE" dirty="0"/>
          </a:p>
          <a:p>
            <a:r>
              <a:rPr lang="de-DE" dirty="0" smtClean="0"/>
              <a:t>CEO </a:t>
            </a:r>
            <a:r>
              <a:rPr lang="de-DE" dirty="0" err="1" smtClean="0"/>
              <a:t>and</a:t>
            </a:r>
            <a:r>
              <a:rPr lang="de-DE" dirty="0" smtClean="0"/>
              <a:t> CFO</a:t>
            </a:r>
          </a:p>
          <a:p>
            <a:r>
              <a:rPr lang="de-DE" dirty="0" smtClean="0"/>
              <a:t>Human Resources (HR)</a:t>
            </a:r>
          </a:p>
          <a:p>
            <a:r>
              <a:rPr lang="de-DE" dirty="0" smtClean="0"/>
              <a:t>Office Administration</a:t>
            </a:r>
          </a:p>
          <a:p>
            <a:r>
              <a:rPr lang="de-DE" dirty="0" err="1" smtClean="0"/>
              <a:t>Purchasing</a:t>
            </a:r>
            <a:endParaRPr lang="de-DE" dirty="0" smtClean="0"/>
          </a:p>
          <a:p>
            <a:r>
              <a:rPr lang="de-DE" dirty="0" smtClean="0"/>
              <a:t>Manufacturing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Production</a:t>
            </a:r>
            <a:endParaRPr lang="de-DE" dirty="0" smtClean="0"/>
          </a:p>
          <a:p>
            <a:r>
              <a:rPr lang="de-DE" dirty="0" smtClean="0"/>
              <a:t>Sales</a:t>
            </a:r>
          </a:p>
          <a:p>
            <a:r>
              <a:rPr lang="de-DE" dirty="0" smtClean="0"/>
              <a:t>Logistics</a:t>
            </a:r>
          </a:p>
          <a:p>
            <a:r>
              <a:rPr lang="de-DE" dirty="0" err="1" smtClean="0"/>
              <a:t>Finance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accounting</a:t>
            </a:r>
            <a:endParaRPr lang="de-DE" dirty="0" smtClean="0"/>
          </a:p>
          <a:p>
            <a:r>
              <a:rPr lang="de-DE" dirty="0" smtClean="0"/>
              <a:t>Customer </a:t>
            </a:r>
            <a:r>
              <a:rPr lang="de-DE" dirty="0" err="1" smtClean="0"/>
              <a:t>care</a:t>
            </a:r>
            <a:r>
              <a:rPr lang="de-DE" dirty="0" smtClean="0"/>
              <a:t> / </a:t>
            </a:r>
            <a:r>
              <a:rPr lang="de-DE" dirty="0" err="1" smtClean="0"/>
              <a:t>aftersales</a:t>
            </a:r>
            <a:r>
              <a:rPr lang="de-DE" dirty="0" smtClean="0"/>
              <a:t> / </a:t>
            </a:r>
            <a:r>
              <a:rPr lang="de-DE" dirty="0" err="1" smtClean="0"/>
              <a:t>customer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endParaRPr lang="de-DE" dirty="0" smtClean="0"/>
          </a:p>
          <a:p>
            <a:r>
              <a:rPr lang="de-DE" dirty="0" smtClean="0"/>
              <a:t>Research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development</a:t>
            </a:r>
            <a:endParaRPr lang="de-DE" dirty="0" smtClean="0"/>
          </a:p>
          <a:p>
            <a:r>
              <a:rPr lang="de-DE" dirty="0" smtClean="0"/>
              <a:t>IT </a:t>
            </a:r>
            <a:r>
              <a:rPr lang="de-DE" dirty="0" err="1" smtClean="0"/>
              <a:t>and</a:t>
            </a:r>
            <a:r>
              <a:rPr lang="de-DE" dirty="0" smtClean="0"/>
              <a:t> Technical Support</a:t>
            </a:r>
          </a:p>
          <a:p>
            <a:r>
              <a:rPr lang="de-DE" dirty="0" smtClean="0"/>
              <a:t>Marketing </a:t>
            </a:r>
            <a:r>
              <a:rPr lang="de-DE" dirty="0" err="1" smtClean="0"/>
              <a:t>and</a:t>
            </a:r>
            <a:r>
              <a:rPr lang="de-DE" dirty="0" smtClean="0"/>
              <a:t> PR / </a:t>
            </a:r>
            <a:r>
              <a:rPr lang="de-DE" dirty="0" err="1" smtClean="0"/>
              <a:t>sales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marketing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5100" b="1" dirty="0" smtClean="0"/>
              <a:t>Konversation </a:t>
            </a:r>
            <a:r>
              <a:rPr lang="de-DE" sz="5100" b="1" dirty="0"/>
              <a:t>u</a:t>
            </a:r>
            <a:r>
              <a:rPr lang="de-DE" sz="5100" b="1" dirty="0" smtClean="0"/>
              <a:t>nd Smalltalk</a:t>
            </a:r>
          </a:p>
          <a:p>
            <a:pPr>
              <a:buNone/>
            </a:pPr>
            <a:endParaRPr lang="de-DE" b="1" dirty="0"/>
          </a:p>
          <a:p>
            <a:pPr>
              <a:buNone/>
            </a:pPr>
            <a:r>
              <a:rPr lang="de-DE" dirty="0" smtClean="0"/>
              <a:t>Erste Kontakte</a:t>
            </a:r>
          </a:p>
          <a:p>
            <a:pPr>
              <a:buNone/>
            </a:pPr>
            <a:r>
              <a:rPr lang="de-DE" dirty="0" smtClean="0"/>
              <a:t>Sich und andere vorstellen</a:t>
            </a:r>
          </a:p>
          <a:p>
            <a:pPr>
              <a:buNone/>
            </a:pPr>
            <a:r>
              <a:rPr lang="de-DE" dirty="0" smtClean="0"/>
              <a:t>Einen Firmenbesucher  begrüßen</a:t>
            </a:r>
          </a:p>
          <a:p>
            <a:pPr>
              <a:buNone/>
            </a:pPr>
            <a:r>
              <a:rPr lang="de-DE" dirty="0" smtClean="0"/>
              <a:t>Firmengäste unterhalten</a:t>
            </a:r>
          </a:p>
          <a:p>
            <a:pPr>
              <a:buNone/>
            </a:pPr>
            <a:r>
              <a:rPr lang="de-DE" dirty="0" smtClean="0"/>
              <a:t>Das Geschäftsessen</a:t>
            </a:r>
          </a:p>
          <a:p>
            <a:pPr>
              <a:buNone/>
            </a:pPr>
            <a:r>
              <a:rPr lang="de-DE" dirty="0" smtClean="0"/>
              <a:t>Geschäftsreisen und  Unterkunft</a:t>
            </a:r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b="1" dirty="0" smtClean="0"/>
              <a:t>Besprechungen,  Verhandlungsführung  und Präsentationen</a:t>
            </a:r>
          </a:p>
          <a:p>
            <a:pPr marL="0" indent="0">
              <a:buNone/>
            </a:pPr>
            <a:endParaRPr lang="de-DE" b="1" dirty="0" smtClean="0"/>
          </a:p>
          <a:p>
            <a:pPr>
              <a:buNone/>
            </a:pPr>
            <a:r>
              <a:rPr lang="de-DE" dirty="0" smtClean="0"/>
              <a:t>Die Agenda festlegen</a:t>
            </a:r>
          </a:p>
          <a:p>
            <a:pPr>
              <a:buNone/>
            </a:pPr>
            <a:r>
              <a:rPr lang="de-DE" dirty="0" smtClean="0"/>
              <a:t>Ein Budget verhandeln</a:t>
            </a:r>
          </a:p>
          <a:p>
            <a:pPr>
              <a:buNone/>
            </a:pPr>
            <a:r>
              <a:rPr lang="de-DE" dirty="0" smtClean="0"/>
              <a:t>Protokoll führen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Eine Messe besuchen</a:t>
            </a:r>
          </a:p>
          <a:p>
            <a:pPr>
              <a:buNone/>
            </a:pPr>
            <a:r>
              <a:rPr lang="de-DE" dirty="0" smtClean="0"/>
              <a:t>Produkte vorstellen</a:t>
            </a:r>
          </a:p>
          <a:p>
            <a:pPr>
              <a:buNone/>
            </a:pPr>
            <a:r>
              <a:rPr lang="de-DE" dirty="0" smtClean="0"/>
              <a:t>Mit Kunden umgehen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Trends beschreiben</a:t>
            </a:r>
          </a:p>
          <a:p>
            <a:pPr>
              <a:buNone/>
            </a:pPr>
            <a:r>
              <a:rPr lang="de-DE" dirty="0" smtClean="0"/>
              <a:t>Berichte schreiben</a:t>
            </a:r>
          </a:p>
          <a:p>
            <a:pPr>
              <a:buNone/>
            </a:pPr>
            <a:r>
              <a:rPr lang="de-DE" dirty="0" smtClean="0"/>
              <a:t>Ergebnisse präsentieren</a:t>
            </a:r>
          </a:p>
          <a:p>
            <a:pPr>
              <a:buNone/>
            </a:pPr>
            <a:endParaRPr lang="de-DE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de-DE" sz="9600" b="1" dirty="0" err="1" smtClean="0"/>
              <a:t>Socialising</a:t>
            </a:r>
            <a:r>
              <a:rPr lang="de-DE" sz="9600" b="1" dirty="0" smtClean="0"/>
              <a:t> </a:t>
            </a:r>
            <a:r>
              <a:rPr lang="de-DE" sz="9600" b="1" dirty="0" err="1" smtClean="0"/>
              <a:t>and</a:t>
            </a:r>
            <a:r>
              <a:rPr lang="de-DE" sz="9600" b="1" dirty="0" smtClean="0"/>
              <a:t> </a:t>
            </a:r>
            <a:r>
              <a:rPr lang="de-DE" sz="9600" b="1" dirty="0" err="1" smtClean="0"/>
              <a:t>smalltalk</a:t>
            </a:r>
            <a:endParaRPr lang="de-DE" sz="9600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r>
              <a:rPr lang="de-DE" sz="6400" dirty="0" smtClean="0"/>
              <a:t>Making </a:t>
            </a:r>
            <a:r>
              <a:rPr lang="de-DE" sz="6400" dirty="0" err="1" smtClean="0"/>
              <a:t>contact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Introductions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Welcoming</a:t>
            </a:r>
            <a:r>
              <a:rPr lang="de-DE" sz="6400" dirty="0" smtClean="0"/>
              <a:t> a </a:t>
            </a:r>
            <a:r>
              <a:rPr lang="de-DE" sz="6400" dirty="0" err="1" smtClean="0"/>
              <a:t>visitor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Entertaining</a:t>
            </a:r>
            <a:r>
              <a:rPr lang="de-DE" sz="6400" dirty="0" smtClean="0"/>
              <a:t> a </a:t>
            </a:r>
            <a:r>
              <a:rPr lang="de-DE" sz="6400" dirty="0" err="1" smtClean="0"/>
              <a:t>guest</a:t>
            </a:r>
            <a:endParaRPr lang="de-DE" sz="6400" dirty="0" smtClean="0"/>
          </a:p>
          <a:p>
            <a:pPr>
              <a:buNone/>
            </a:pPr>
            <a:r>
              <a:rPr lang="de-DE" sz="6400" dirty="0" smtClean="0"/>
              <a:t>The </a:t>
            </a:r>
            <a:r>
              <a:rPr lang="de-DE" sz="6400" dirty="0" err="1" smtClean="0"/>
              <a:t>company</a:t>
            </a:r>
            <a:r>
              <a:rPr lang="de-DE" sz="6400" dirty="0" smtClean="0"/>
              <a:t> </a:t>
            </a:r>
            <a:r>
              <a:rPr lang="de-DE" sz="6400" dirty="0" err="1" smtClean="0"/>
              <a:t>dinner</a:t>
            </a:r>
            <a:endParaRPr lang="de-DE" sz="6400" dirty="0" smtClean="0"/>
          </a:p>
          <a:p>
            <a:pPr>
              <a:buNone/>
            </a:pPr>
            <a:r>
              <a:rPr lang="de-DE" sz="6400" dirty="0" smtClean="0"/>
              <a:t>Travel </a:t>
            </a:r>
            <a:r>
              <a:rPr lang="de-DE" sz="6400" dirty="0" err="1" smtClean="0"/>
              <a:t>and</a:t>
            </a:r>
            <a:r>
              <a:rPr lang="de-DE" sz="6400" dirty="0" smtClean="0"/>
              <a:t> </a:t>
            </a:r>
            <a:r>
              <a:rPr lang="de-DE" sz="6400" dirty="0" err="1" smtClean="0"/>
              <a:t>accommodation</a:t>
            </a:r>
            <a:endParaRPr lang="de-DE" sz="6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sz="6600" b="1" dirty="0" smtClean="0"/>
              <a:t>Meetings,  </a:t>
            </a:r>
            <a:r>
              <a:rPr lang="de-DE" sz="6600" b="1" dirty="0" err="1" smtClean="0"/>
              <a:t>negotiations</a:t>
            </a:r>
            <a:r>
              <a:rPr lang="de-DE" sz="6600" b="1" dirty="0" smtClean="0"/>
              <a:t>, </a:t>
            </a:r>
            <a:r>
              <a:rPr lang="de-DE" sz="6600" b="1" dirty="0" err="1" smtClean="0"/>
              <a:t>and</a:t>
            </a:r>
            <a:r>
              <a:rPr lang="de-DE" sz="6600" b="1" dirty="0" smtClean="0"/>
              <a:t> </a:t>
            </a:r>
            <a:r>
              <a:rPr lang="de-DE" sz="6600" b="1" dirty="0" err="1" smtClean="0"/>
              <a:t>presentations</a:t>
            </a:r>
            <a:endParaRPr lang="de-DE" sz="6400" dirty="0" smtClean="0"/>
          </a:p>
          <a:p>
            <a:pPr>
              <a:buNone/>
            </a:pPr>
            <a:endParaRPr lang="de-DE" sz="6400" dirty="0"/>
          </a:p>
          <a:p>
            <a:pPr>
              <a:buNone/>
            </a:pPr>
            <a:r>
              <a:rPr lang="de-DE" sz="6400" dirty="0" smtClean="0"/>
              <a:t>Setting </a:t>
            </a:r>
            <a:r>
              <a:rPr lang="de-DE" sz="6400" dirty="0" err="1" smtClean="0"/>
              <a:t>the</a:t>
            </a:r>
            <a:r>
              <a:rPr lang="de-DE" sz="6400" dirty="0" smtClean="0"/>
              <a:t> </a:t>
            </a:r>
            <a:r>
              <a:rPr lang="de-DE" sz="6400" dirty="0" err="1" smtClean="0"/>
              <a:t>agenda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Negotiating</a:t>
            </a:r>
            <a:r>
              <a:rPr lang="de-DE" sz="6400" dirty="0" smtClean="0"/>
              <a:t> a </a:t>
            </a:r>
            <a:r>
              <a:rPr lang="de-DE" sz="6400" dirty="0" err="1" smtClean="0"/>
              <a:t>budget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Taking</a:t>
            </a:r>
            <a:r>
              <a:rPr lang="de-DE" sz="6400" dirty="0" smtClean="0"/>
              <a:t> </a:t>
            </a:r>
            <a:r>
              <a:rPr lang="de-DE" sz="6400" dirty="0" err="1" smtClean="0"/>
              <a:t>the</a:t>
            </a:r>
            <a:r>
              <a:rPr lang="de-DE" sz="6400" dirty="0" smtClean="0"/>
              <a:t> </a:t>
            </a:r>
            <a:r>
              <a:rPr lang="de-DE" sz="6400" dirty="0" err="1" smtClean="0"/>
              <a:t>minutes</a:t>
            </a:r>
            <a:endParaRPr lang="de-DE" sz="6400" dirty="0" smtClean="0"/>
          </a:p>
          <a:p>
            <a:pPr>
              <a:buNone/>
            </a:pP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Visiting</a:t>
            </a:r>
            <a:r>
              <a:rPr lang="de-DE" sz="6400" dirty="0" smtClean="0"/>
              <a:t> a </a:t>
            </a:r>
            <a:r>
              <a:rPr lang="de-DE" sz="6400" dirty="0" err="1" smtClean="0"/>
              <a:t>trade</a:t>
            </a:r>
            <a:r>
              <a:rPr lang="de-DE" sz="6400" dirty="0" smtClean="0"/>
              <a:t> fair</a:t>
            </a:r>
          </a:p>
          <a:p>
            <a:pPr>
              <a:buNone/>
            </a:pPr>
            <a:r>
              <a:rPr lang="de-DE" sz="6400" dirty="0" err="1" smtClean="0"/>
              <a:t>Product</a:t>
            </a:r>
            <a:r>
              <a:rPr lang="de-DE" sz="6400" dirty="0" smtClean="0"/>
              <a:t> </a:t>
            </a:r>
            <a:r>
              <a:rPr lang="de-DE" sz="6400" dirty="0" err="1" smtClean="0"/>
              <a:t>demonstrations</a:t>
            </a:r>
            <a:r>
              <a:rPr lang="de-DE" sz="6400" dirty="0" smtClean="0"/>
              <a:t> </a:t>
            </a:r>
          </a:p>
          <a:p>
            <a:pPr>
              <a:buNone/>
            </a:pPr>
            <a:r>
              <a:rPr lang="de-DE" sz="6400" dirty="0" err="1" smtClean="0"/>
              <a:t>Dealing</a:t>
            </a:r>
            <a:r>
              <a:rPr lang="de-DE" sz="6400" dirty="0" smtClean="0"/>
              <a:t> </a:t>
            </a:r>
            <a:r>
              <a:rPr lang="de-DE" sz="6400" dirty="0" err="1" smtClean="0"/>
              <a:t>with</a:t>
            </a:r>
            <a:r>
              <a:rPr lang="de-DE" sz="6400" dirty="0" smtClean="0"/>
              <a:t> </a:t>
            </a:r>
            <a:r>
              <a:rPr lang="de-DE" sz="6400" dirty="0" err="1" smtClean="0"/>
              <a:t>customers</a:t>
            </a:r>
            <a:endParaRPr lang="de-DE" sz="6400" dirty="0" smtClean="0"/>
          </a:p>
          <a:p>
            <a:pPr>
              <a:buNone/>
            </a:pP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Describing</a:t>
            </a:r>
            <a:r>
              <a:rPr lang="de-DE" sz="6400" dirty="0" smtClean="0"/>
              <a:t> </a:t>
            </a:r>
            <a:r>
              <a:rPr lang="de-DE" sz="6400" dirty="0" err="1" smtClean="0"/>
              <a:t>trends</a:t>
            </a:r>
            <a:endParaRPr lang="de-DE" sz="6400" dirty="0" smtClean="0"/>
          </a:p>
          <a:p>
            <a:pPr>
              <a:buNone/>
            </a:pPr>
            <a:r>
              <a:rPr lang="de-DE" sz="6400" dirty="0" smtClean="0"/>
              <a:t>Writing </a:t>
            </a:r>
            <a:r>
              <a:rPr lang="de-DE" sz="6400" dirty="0" err="1" smtClean="0"/>
              <a:t>reports</a:t>
            </a:r>
            <a:endParaRPr lang="de-DE" sz="6400" dirty="0" smtClean="0"/>
          </a:p>
          <a:p>
            <a:pPr>
              <a:buNone/>
            </a:pPr>
            <a:r>
              <a:rPr lang="de-DE" sz="6400" dirty="0" err="1" smtClean="0"/>
              <a:t>Presenting</a:t>
            </a:r>
            <a:r>
              <a:rPr lang="de-DE" sz="6400" dirty="0" smtClean="0"/>
              <a:t> </a:t>
            </a:r>
            <a:r>
              <a:rPr lang="de-DE" sz="6400" dirty="0" err="1" smtClean="0"/>
              <a:t>results</a:t>
            </a:r>
            <a:endParaRPr lang="de-DE" sz="6400" dirty="0" smtClean="0"/>
          </a:p>
          <a:p>
            <a:pPr>
              <a:buNone/>
            </a:pPr>
            <a:endParaRPr lang="de-DE" sz="4500" b="1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Kursübersicht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Zielsetzung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Kursinhalte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Themenauswahl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Lehrmethoden und Hilfsmittel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Beziehung von Trainer und Studierenden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Lernkontrolle und Prüfungsvorbereitung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/>
              <a:t>4</a:t>
            </a:r>
            <a:r>
              <a:rPr lang="de-DE" dirty="0" smtClean="0"/>
              <a:t>. Lern- und Lehrmethoden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4.1. Das Vier-Säulen-Prinzip</a:t>
            </a:r>
          </a:p>
          <a:p>
            <a:pPr>
              <a:buNone/>
            </a:pPr>
            <a:endParaRPr lang="de-DE" b="1" dirty="0" smtClean="0"/>
          </a:p>
          <a:p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</p:txBody>
      </p:sp>
      <p:graphicFrame>
        <p:nvGraphicFramePr>
          <p:cNvPr id="4" name="Diagramm 3"/>
          <p:cNvGraphicFramePr/>
          <p:nvPr/>
        </p:nvGraphicFramePr>
        <p:xfrm>
          <a:off x="14756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4</a:t>
            </a:r>
            <a:r>
              <a:rPr lang="de-DE" dirty="0" smtClean="0"/>
              <a:t>. Teaching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4.1. The </a:t>
            </a:r>
            <a:r>
              <a:rPr lang="de-DE" b="1" dirty="0" err="1" smtClean="0"/>
              <a:t>Four</a:t>
            </a:r>
            <a:r>
              <a:rPr lang="de-DE" b="1" dirty="0" smtClean="0"/>
              <a:t> </a:t>
            </a:r>
            <a:r>
              <a:rPr lang="de-DE" b="1" dirty="0" err="1" smtClean="0"/>
              <a:t>Pillar</a:t>
            </a:r>
            <a:r>
              <a:rPr lang="de-DE" b="1" dirty="0" smtClean="0"/>
              <a:t> </a:t>
            </a:r>
            <a:r>
              <a:rPr lang="de-DE" b="1" dirty="0" err="1" smtClean="0"/>
              <a:t>Principle</a:t>
            </a: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  <p:graphicFrame>
        <p:nvGraphicFramePr>
          <p:cNvPr id="5" name="Diagramm 4"/>
          <p:cNvGraphicFramePr/>
          <p:nvPr/>
        </p:nvGraphicFramePr>
        <p:xfrm>
          <a:off x="1475656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4.2. Interaktives Arbeiten, 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Einzel- und Gruppenarbeit</a:t>
            </a:r>
          </a:p>
          <a:p>
            <a:pPr>
              <a:buNone/>
            </a:pPr>
            <a:r>
              <a:rPr lang="de-DE" b="1" dirty="0" smtClean="0"/>
              <a:t> </a:t>
            </a:r>
          </a:p>
          <a:p>
            <a:r>
              <a:rPr lang="de-DE" sz="2400" dirty="0" smtClean="0"/>
              <a:t>Textarbeit</a:t>
            </a:r>
          </a:p>
          <a:p>
            <a:r>
              <a:rPr lang="de-DE" sz="2400" dirty="0" smtClean="0"/>
              <a:t>Arbeitsblätter</a:t>
            </a:r>
          </a:p>
          <a:p>
            <a:r>
              <a:rPr lang="de-DE" sz="2400" dirty="0" smtClean="0"/>
              <a:t>Übersetzungen</a:t>
            </a:r>
          </a:p>
          <a:p>
            <a:r>
              <a:rPr lang="de-DE" sz="2400" dirty="0" smtClean="0"/>
              <a:t>Texterstellung</a:t>
            </a:r>
          </a:p>
          <a:p>
            <a:r>
              <a:rPr lang="de-DE" sz="2400" dirty="0" smtClean="0"/>
              <a:t>Projektarbeit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4.2 Interactive </a:t>
            </a:r>
            <a:r>
              <a:rPr lang="de-DE" b="1" dirty="0" err="1" smtClean="0"/>
              <a:t>work</a:t>
            </a:r>
            <a:r>
              <a:rPr lang="de-DE" b="1" dirty="0" smtClean="0"/>
              <a:t>, 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</a:t>
            </a:r>
            <a:r>
              <a:rPr lang="de-DE" b="1" dirty="0" err="1" smtClean="0"/>
              <a:t>working</a:t>
            </a:r>
            <a:r>
              <a:rPr lang="de-DE" b="1" dirty="0" smtClean="0"/>
              <a:t> </a:t>
            </a:r>
            <a:r>
              <a:rPr lang="de-DE" b="1" dirty="0" err="1" smtClean="0"/>
              <a:t>alone</a:t>
            </a:r>
            <a:r>
              <a:rPr lang="de-DE" b="1" dirty="0" smtClean="0"/>
              <a:t> </a:t>
            </a:r>
            <a:r>
              <a:rPr lang="de-DE" b="1" dirty="0" err="1" smtClean="0"/>
              <a:t>or</a:t>
            </a:r>
            <a:r>
              <a:rPr lang="de-DE" b="1" dirty="0" smtClean="0"/>
              <a:t> in </a:t>
            </a:r>
            <a:r>
              <a:rPr lang="de-DE" b="1" dirty="0" err="1" smtClean="0"/>
              <a:t>teams</a:t>
            </a:r>
            <a:endParaRPr lang="de-DE" b="1" dirty="0" smtClean="0"/>
          </a:p>
          <a:p>
            <a:pPr>
              <a:buNone/>
            </a:pPr>
            <a:r>
              <a:rPr lang="de-DE" b="1" dirty="0" smtClean="0"/>
              <a:t> </a:t>
            </a:r>
            <a:endParaRPr lang="de-DE" dirty="0" smtClean="0"/>
          </a:p>
          <a:p>
            <a:r>
              <a:rPr lang="de-DE" sz="2400" dirty="0" err="1" smtClean="0"/>
              <a:t>Textwork</a:t>
            </a:r>
            <a:endParaRPr lang="de-DE" sz="2400" dirty="0" smtClean="0"/>
          </a:p>
          <a:p>
            <a:r>
              <a:rPr lang="de-DE" sz="2400" dirty="0" err="1" smtClean="0"/>
              <a:t>worksheets</a:t>
            </a:r>
            <a:endParaRPr lang="de-DE" sz="2400" dirty="0" smtClean="0"/>
          </a:p>
          <a:p>
            <a:r>
              <a:rPr lang="de-DE" sz="2400" dirty="0" err="1" smtClean="0"/>
              <a:t>translations</a:t>
            </a:r>
            <a:endParaRPr lang="de-DE" sz="2400" dirty="0" smtClean="0"/>
          </a:p>
          <a:p>
            <a:r>
              <a:rPr lang="de-DE" sz="2400" dirty="0" smtClean="0"/>
              <a:t>Text </a:t>
            </a:r>
            <a:r>
              <a:rPr lang="de-DE" sz="2400" dirty="0" err="1" smtClean="0"/>
              <a:t>production</a:t>
            </a:r>
            <a:endParaRPr lang="de-DE" sz="2400" dirty="0" smtClean="0"/>
          </a:p>
          <a:p>
            <a:r>
              <a:rPr lang="de-DE" sz="2400" dirty="0" smtClean="0"/>
              <a:t>Project </a:t>
            </a:r>
            <a:r>
              <a:rPr lang="de-DE" sz="2400" dirty="0" err="1" smtClean="0"/>
              <a:t>work</a:t>
            </a: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66700" indent="-266700">
              <a:buNone/>
            </a:pPr>
            <a:r>
              <a:rPr lang="de-DE" b="1" dirty="0" smtClean="0"/>
              <a:t>4.3  Audio-Lernen, Rollenspiele, </a:t>
            </a:r>
          </a:p>
          <a:p>
            <a:pPr>
              <a:buNone/>
            </a:pPr>
            <a:r>
              <a:rPr lang="de-DE" b="1" dirty="0"/>
              <a:t> </a:t>
            </a:r>
            <a:r>
              <a:rPr lang="de-DE" b="1" dirty="0" smtClean="0"/>
              <a:t>    Arbeit mit Situations- und Vokabelkarten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Präsentationen</a:t>
            </a:r>
          </a:p>
          <a:p>
            <a:r>
              <a:rPr lang="de-DE" sz="2400" dirty="0" smtClean="0"/>
              <a:t>Wörterbücher, Online-Datenbanken</a:t>
            </a:r>
          </a:p>
          <a:p>
            <a:r>
              <a:rPr lang="de-DE" sz="2400" dirty="0" smtClean="0"/>
              <a:t>PC, Internet</a:t>
            </a:r>
          </a:p>
          <a:p>
            <a:r>
              <a:rPr lang="de-DE" sz="2400" dirty="0" smtClean="0"/>
              <a:t>Tafel, </a:t>
            </a:r>
            <a:r>
              <a:rPr lang="de-DE" sz="2400" dirty="0" err="1" smtClean="0"/>
              <a:t>Flipchart</a:t>
            </a:r>
            <a:r>
              <a:rPr lang="de-DE" sz="2400" dirty="0" smtClean="0"/>
              <a:t>, </a:t>
            </a:r>
            <a:r>
              <a:rPr lang="de-DE" sz="2400" dirty="0" err="1" smtClean="0"/>
              <a:t>Beamer</a:t>
            </a:r>
            <a:endParaRPr lang="de-DE" sz="2400" dirty="0" smtClean="0"/>
          </a:p>
          <a:p>
            <a:r>
              <a:rPr lang="de-DE" sz="2400" dirty="0" smtClean="0"/>
              <a:t>MP3-Audiofiles</a:t>
            </a:r>
          </a:p>
          <a:p>
            <a:r>
              <a:rPr lang="de-DE" sz="2400" dirty="0" smtClean="0"/>
              <a:t>Podcasts</a:t>
            </a:r>
          </a:p>
          <a:p>
            <a:r>
              <a:rPr lang="de-DE" sz="2400" dirty="0" smtClean="0"/>
              <a:t>Sprachkassetten</a:t>
            </a:r>
          </a:p>
          <a:p>
            <a:r>
              <a:rPr lang="de-DE" sz="2400" dirty="0" smtClean="0"/>
              <a:t>Englische Zeitschriften- und Zeitungsartikel, Lehrbücher</a:t>
            </a:r>
          </a:p>
          <a:p>
            <a:r>
              <a:rPr lang="de-DE" sz="2400" dirty="0" smtClean="0"/>
              <a:t>Situations- und Vokabelkarten, Wortfelder, Bilder</a:t>
            </a:r>
          </a:p>
          <a:p>
            <a:endParaRPr lang="de-DE" sz="2400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b="1" dirty="0" smtClean="0"/>
              <a:t>4.3 </a:t>
            </a:r>
            <a:r>
              <a:rPr lang="de-DE" b="1" dirty="0"/>
              <a:t>A</a:t>
            </a:r>
            <a:r>
              <a:rPr lang="de-DE" b="1" dirty="0" smtClean="0"/>
              <a:t>udio-</a:t>
            </a:r>
            <a:r>
              <a:rPr lang="de-DE" b="1" dirty="0" err="1" smtClean="0"/>
              <a:t>learning</a:t>
            </a:r>
            <a:r>
              <a:rPr lang="de-DE" b="1" dirty="0" smtClean="0"/>
              <a:t>, </a:t>
            </a:r>
            <a:r>
              <a:rPr lang="de-DE" b="1" dirty="0" err="1" smtClean="0"/>
              <a:t>roleplays</a:t>
            </a:r>
            <a:r>
              <a:rPr lang="de-DE" b="1" dirty="0" smtClean="0"/>
              <a:t>, </a:t>
            </a:r>
          </a:p>
          <a:p>
            <a:pPr>
              <a:buNone/>
            </a:pPr>
            <a:r>
              <a:rPr lang="de-DE" b="1" dirty="0" smtClean="0"/>
              <a:t>    </a:t>
            </a:r>
            <a:r>
              <a:rPr lang="de-DE" b="1" dirty="0" err="1" smtClean="0"/>
              <a:t>working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</a:t>
            </a:r>
            <a:r>
              <a:rPr lang="de-DE" b="1" dirty="0" err="1" smtClean="0"/>
              <a:t>situation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vocabulary</a:t>
            </a:r>
            <a:r>
              <a:rPr lang="de-DE" b="1" dirty="0" smtClean="0"/>
              <a:t> </a:t>
            </a:r>
            <a:r>
              <a:rPr lang="de-DE" b="1" dirty="0" err="1" smtClean="0"/>
              <a:t>cards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sz="2400" dirty="0" err="1" smtClean="0"/>
              <a:t>Presentations</a:t>
            </a:r>
            <a:endParaRPr lang="de-DE" sz="2400" dirty="0" smtClean="0"/>
          </a:p>
          <a:p>
            <a:r>
              <a:rPr lang="de-DE" sz="2400" dirty="0" err="1" smtClean="0"/>
              <a:t>Dictionaries</a:t>
            </a:r>
            <a:r>
              <a:rPr lang="de-DE" sz="2400" dirty="0" smtClean="0"/>
              <a:t>, online </a:t>
            </a:r>
            <a:r>
              <a:rPr lang="de-DE" sz="2400" dirty="0" err="1" smtClean="0"/>
              <a:t>databases</a:t>
            </a:r>
            <a:endParaRPr lang="de-DE" sz="2400" dirty="0" smtClean="0"/>
          </a:p>
          <a:p>
            <a:r>
              <a:rPr lang="de-DE" sz="2400" dirty="0" smtClean="0"/>
              <a:t>PC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internet</a:t>
            </a:r>
            <a:r>
              <a:rPr lang="de-DE" sz="2400" dirty="0" smtClean="0"/>
              <a:t> (</a:t>
            </a:r>
            <a:r>
              <a:rPr lang="de-DE" sz="2400" dirty="0" err="1" smtClean="0"/>
              <a:t>home</a:t>
            </a:r>
            <a:r>
              <a:rPr lang="de-DE" sz="2400" dirty="0" smtClean="0"/>
              <a:t> </a:t>
            </a:r>
            <a:r>
              <a:rPr lang="de-DE" sz="2400" dirty="0" err="1" smtClean="0"/>
              <a:t>study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research</a:t>
            </a:r>
            <a:r>
              <a:rPr lang="de-DE" sz="2400" dirty="0"/>
              <a:t>)</a:t>
            </a:r>
            <a:endParaRPr lang="de-DE" sz="2400" dirty="0" smtClean="0"/>
          </a:p>
          <a:p>
            <a:r>
              <a:rPr lang="de-DE" sz="2400" dirty="0" err="1" smtClean="0"/>
              <a:t>blackboard</a:t>
            </a:r>
            <a:r>
              <a:rPr lang="de-DE" sz="2400" dirty="0" smtClean="0"/>
              <a:t>, </a:t>
            </a:r>
            <a:r>
              <a:rPr lang="de-DE" sz="2400" dirty="0" err="1"/>
              <a:t>f</a:t>
            </a:r>
            <a:r>
              <a:rPr lang="de-DE" sz="2400" dirty="0" err="1" smtClean="0"/>
              <a:t>lipchart</a:t>
            </a:r>
            <a:r>
              <a:rPr lang="de-DE" sz="2400" dirty="0" smtClean="0"/>
              <a:t>, </a:t>
            </a:r>
            <a:r>
              <a:rPr lang="de-DE" sz="2400" dirty="0" err="1"/>
              <a:t>b</a:t>
            </a:r>
            <a:r>
              <a:rPr lang="de-DE" sz="2400" dirty="0" err="1" smtClean="0"/>
              <a:t>eamer</a:t>
            </a:r>
            <a:endParaRPr lang="de-DE" sz="2400" dirty="0" smtClean="0"/>
          </a:p>
          <a:p>
            <a:r>
              <a:rPr lang="de-DE" sz="2400" dirty="0" smtClean="0"/>
              <a:t>MP3-audiofiles</a:t>
            </a:r>
          </a:p>
          <a:p>
            <a:r>
              <a:rPr lang="de-DE" sz="2400" dirty="0" smtClean="0"/>
              <a:t>Podcasts</a:t>
            </a:r>
          </a:p>
          <a:p>
            <a:r>
              <a:rPr lang="de-DE" sz="2400" dirty="0" smtClean="0"/>
              <a:t>Language </a:t>
            </a:r>
            <a:r>
              <a:rPr lang="de-DE" sz="2400" dirty="0" err="1" smtClean="0"/>
              <a:t>cassettes</a:t>
            </a:r>
            <a:endParaRPr lang="de-DE" sz="2400" dirty="0" smtClean="0"/>
          </a:p>
          <a:p>
            <a:r>
              <a:rPr lang="de-DE" sz="2400" dirty="0" smtClean="0"/>
              <a:t>English </a:t>
            </a:r>
            <a:r>
              <a:rPr lang="de-DE" sz="2400" dirty="0" err="1" smtClean="0"/>
              <a:t>magazines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newspaper</a:t>
            </a:r>
            <a:r>
              <a:rPr lang="de-DE" sz="2400" dirty="0" smtClean="0"/>
              <a:t> </a:t>
            </a:r>
            <a:r>
              <a:rPr lang="de-DE" sz="2400" dirty="0" err="1" smtClean="0"/>
              <a:t>articles</a:t>
            </a:r>
            <a:r>
              <a:rPr lang="de-DE" sz="2400" dirty="0" smtClean="0"/>
              <a:t>, </a:t>
            </a:r>
            <a:r>
              <a:rPr lang="de-DE" sz="2400" dirty="0" err="1" smtClean="0"/>
              <a:t>textbooks</a:t>
            </a:r>
            <a:endParaRPr lang="de-DE" sz="2400" dirty="0" smtClean="0"/>
          </a:p>
          <a:p>
            <a:r>
              <a:rPr lang="de-DE" sz="2400" dirty="0" err="1" smtClean="0"/>
              <a:t>Situations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vocabulary</a:t>
            </a:r>
            <a:r>
              <a:rPr lang="de-DE" sz="2400" dirty="0" smtClean="0"/>
              <a:t> </a:t>
            </a:r>
            <a:r>
              <a:rPr lang="de-DE" sz="2400" dirty="0" err="1" smtClean="0"/>
              <a:t>cards</a:t>
            </a:r>
            <a:r>
              <a:rPr lang="de-DE" sz="2400" dirty="0" smtClean="0"/>
              <a:t>, </a:t>
            </a:r>
            <a:r>
              <a:rPr lang="de-DE" sz="2400" dirty="0" err="1" smtClean="0"/>
              <a:t>word</a:t>
            </a:r>
            <a:r>
              <a:rPr lang="de-DE" sz="2400" dirty="0" smtClean="0"/>
              <a:t> </a:t>
            </a:r>
            <a:r>
              <a:rPr lang="de-DE" sz="2400" dirty="0" err="1" smtClean="0"/>
              <a:t>areas</a:t>
            </a:r>
            <a:r>
              <a:rPr lang="de-DE" sz="2400" dirty="0" smtClean="0"/>
              <a:t>, </a:t>
            </a:r>
            <a:r>
              <a:rPr lang="de-DE" sz="2400" dirty="0" err="1" smtClean="0"/>
              <a:t>pictures</a:t>
            </a:r>
            <a:r>
              <a:rPr lang="de-DE" sz="2400" dirty="0" smtClean="0"/>
              <a:t> </a:t>
            </a:r>
          </a:p>
          <a:p>
            <a:endParaRPr lang="de-DE" sz="2400" b="1" dirty="0" smtClean="0"/>
          </a:p>
          <a:p>
            <a:endParaRPr lang="de-DE" sz="2400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4.4 Wiederholen, Vertiefen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Brainstorming</a:t>
            </a:r>
          </a:p>
          <a:p>
            <a:r>
              <a:rPr lang="de-DE" sz="2400" dirty="0" smtClean="0"/>
              <a:t>Wiederholung</a:t>
            </a:r>
          </a:p>
          <a:p>
            <a:r>
              <a:rPr lang="de-DE" sz="2400" dirty="0" smtClean="0"/>
              <a:t>Vertiefungsübungen</a:t>
            </a:r>
          </a:p>
          <a:p>
            <a:r>
              <a:rPr lang="de-DE" sz="2400" dirty="0" smtClean="0"/>
              <a:t>Lernbeispiele, Fallstudien</a:t>
            </a:r>
          </a:p>
          <a:p>
            <a:r>
              <a:rPr lang="de-DE" sz="2400" dirty="0" smtClean="0"/>
              <a:t>Klärung von offenen Fragen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4.4 Repetition, In-</a:t>
            </a:r>
            <a:r>
              <a:rPr lang="de-DE" b="1" dirty="0" err="1" smtClean="0"/>
              <a:t>depth</a:t>
            </a:r>
            <a:r>
              <a:rPr lang="de-DE" b="1" dirty="0" smtClean="0"/>
              <a:t> </a:t>
            </a:r>
            <a:r>
              <a:rPr lang="de-DE" b="1" dirty="0" err="1" smtClean="0"/>
              <a:t>training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Brainstorming</a:t>
            </a:r>
          </a:p>
          <a:p>
            <a:r>
              <a:rPr lang="de-DE" sz="2400" dirty="0" smtClean="0"/>
              <a:t>Repetition</a:t>
            </a:r>
          </a:p>
          <a:p>
            <a:r>
              <a:rPr lang="de-DE" sz="2400" dirty="0" smtClean="0"/>
              <a:t>Further </a:t>
            </a:r>
            <a:r>
              <a:rPr lang="de-DE" sz="2400" dirty="0" err="1" smtClean="0"/>
              <a:t>studies</a:t>
            </a:r>
            <a:r>
              <a:rPr lang="de-DE" sz="2400" dirty="0" smtClean="0"/>
              <a:t>, in-</a:t>
            </a:r>
            <a:r>
              <a:rPr lang="de-DE" sz="2400" dirty="0" err="1" smtClean="0"/>
              <a:t>depth</a:t>
            </a:r>
            <a:r>
              <a:rPr lang="de-DE" sz="2400" dirty="0" smtClean="0"/>
              <a:t> </a:t>
            </a:r>
            <a:r>
              <a:rPr lang="de-DE" sz="2400" dirty="0" err="1" smtClean="0"/>
              <a:t>training</a:t>
            </a:r>
            <a:endParaRPr lang="de-DE" sz="2400" dirty="0" smtClean="0"/>
          </a:p>
          <a:p>
            <a:r>
              <a:rPr lang="de-DE" sz="2400" dirty="0" err="1" smtClean="0"/>
              <a:t>Examples</a:t>
            </a:r>
            <a:r>
              <a:rPr lang="de-DE" sz="2400" dirty="0" smtClean="0"/>
              <a:t>, </a:t>
            </a:r>
            <a:r>
              <a:rPr lang="de-DE" sz="2400" dirty="0" err="1" smtClean="0"/>
              <a:t>case</a:t>
            </a:r>
            <a:r>
              <a:rPr lang="de-DE" sz="2400" dirty="0" smtClean="0"/>
              <a:t> </a:t>
            </a:r>
            <a:r>
              <a:rPr lang="de-DE" sz="2400" dirty="0" err="1" smtClean="0"/>
              <a:t>studies</a:t>
            </a:r>
            <a:endParaRPr lang="de-DE" sz="2400" dirty="0" smtClean="0"/>
          </a:p>
          <a:p>
            <a:r>
              <a:rPr lang="de-DE" sz="2400" dirty="0" err="1" smtClean="0"/>
              <a:t>Dealing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open </a:t>
            </a:r>
            <a:r>
              <a:rPr lang="de-DE" sz="2400" dirty="0" err="1" smtClean="0"/>
              <a:t>questions</a:t>
            </a: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4.5 Mündliches Sprachtraining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Stegreifübersetzen</a:t>
            </a:r>
          </a:p>
          <a:p>
            <a:r>
              <a:rPr lang="de-DE" sz="2400" dirty="0" smtClean="0"/>
              <a:t>Diskussionen, mündliche Beiträge</a:t>
            </a:r>
          </a:p>
          <a:p>
            <a:r>
              <a:rPr lang="de-DE" sz="2400" dirty="0" smtClean="0"/>
              <a:t>Präsentationen durch die Studierenden</a:t>
            </a:r>
          </a:p>
          <a:p>
            <a:r>
              <a:rPr lang="de-DE" sz="2400" dirty="0" smtClean="0"/>
              <a:t>Vortragen von Heimarbeiten</a:t>
            </a:r>
          </a:p>
          <a:p>
            <a:r>
              <a:rPr lang="de-DE" sz="2400" dirty="0" smtClean="0"/>
              <a:t>Vorstellung von Projekten</a:t>
            </a:r>
          </a:p>
          <a:p>
            <a:r>
              <a:rPr lang="de-DE" sz="2400" dirty="0" smtClean="0"/>
              <a:t>Mündliches Feedback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 smtClean="0"/>
              <a:t>4.5 Oral </a:t>
            </a:r>
            <a:r>
              <a:rPr lang="de-DE" b="1" dirty="0" err="1" smtClean="0"/>
              <a:t>learning</a:t>
            </a:r>
            <a:endParaRPr lang="de-DE" b="1" dirty="0" smtClean="0"/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Ad hoc </a:t>
            </a:r>
            <a:r>
              <a:rPr lang="de-DE" sz="2400" dirty="0" err="1" smtClean="0"/>
              <a:t>translations</a:t>
            </a:r>
            <a:endParaRPr lang="de-DE" sz="2400" dirty="0" smtClean="0"/>
          </a:p>
          <a:p>
            <a:r>
              <a:rPr lang="de-DE" sz="2400" dirty="0" err="1" smtClean="0"/>
              <a:t>Discussions</a:t>
            </a:r>
            <a:r>
              <a:rPr lang="de-DE" sz="2400" dirty="0" smtClean="0"/>
              <a:t>, oral </a:t>
            </a:r>
            <a:r>
              <a:rPr lang="de-DE" sz="2400" dirty="0" err="1" smtClean="0"/>
              <a:t>contributions</a:t>
            </a:r>
            <a:endParaRPr lang="de-DE" sz="2400" dirty="0" smtClean="0"/>
          </a:p>
          <a:p>
            <a:r>
              <a:rPr lang="de-DE" sz="2400" dirty="0" err="1" smtClean="0"/>
              <a:t>Presenting</a:t>
            </a:r>
            <a:r>
              <a:rPr lang="de-DE" sz="2400" dirty="0" smtClean="0"/>
              <a:t> in </a:t>
            </a:r>
            <a:r>
              <a:rPr lang="de-DE" sz="2400" dirty="0" err="1" smtClean="0"/>
              <a:t>class</a:t>
            </a:r>
            <a:endParaRPr lang="de-DE" sz="2400" dirty="0" smtClean="0"/>
          </a:p>
          <a:p>
            <a:r>
              <a:rPr lang="de-DE" sz="2400" dirty="0" smtClean="0"/>
              <a:t>Home </a:t>
            </a:r>
            <a:r>
              <a:rPr lang="de-DE" sz="2400" dirty="0" err="1" smtClean="0"/>
              <a:t>study</a:t>
            </a:r>
            <a:r>
              <a:rPr lang="de-DE" sz="2400" dirty="0" smtClean="0"/>
              <a:t> </a:t>
            </a:r>
            <a:r>
              <a:rPr lang="de-DE" sz="2400" dirty="0" err="1" smtClean="0"/>
              <a:t>presentation</a:t>
            </a:r>
            <a:endParaRPr lang="de-DE" sz="2400" dirty="0" smtClean="0"/>
          </a:p>
          <a:p>
            <a:r>
              <a:rPr lang="de-DE" sz="2400" dirty="0" smtClean="0"/>
              <a:t>Project </a:t>
            </a:r>
            <a:r>
              <a:rPr lang="de-DE" sz="2400" dirty="0" err="1" smtClean="0"/>
              <a:t>presentation</a:t>
            </a:r>
            <a:endParaRPr lang="de-DE" sz="2400" dirty="0" smtClean="0"/>
          </a:p>
          <a:p>
            <a:r>
              <a:rPr lang="de-DE" sz="2400" dirty="0" smtClean="0"/>
              <a:t>Oral </a:t>
            </a:r>
            <a:r>
              <a:rPr lang="de-DE" sz="2400" dirty="0" err="1" smtClean="0"/>
              <a:t>feedback</a:t>
            </a:r>
            <a:endParaRPr lang="de-DE" sz="2400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/>
              <a:t>O</a:t>
            </a:r>
            <a:r>
              <a:rPr lang="de-DE" dirty="0" err="1" smtClean="0"/>
              <a:t>verview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Objectives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Contents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/>
              <a:t>c</a:t>
            </a:r>
            <a:r>
              <a:rPr lang="de-DE" dirty="0" err="1" smtClean="0"/>
              <a:t>ourse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Selection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topics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T</a:t>
            </a:r>
            <a:r>
              <a:rPr lang="de-DE" dirty="0" smtClean="0"/>
              <a:t>eaching </a:t>
            </a:r>
            <a:r>
              <a:rPr lang="de-DE" dirty="0" err="1" smtClean="0"/>
              <a:t>methods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tools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Rapport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trainer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Study </a:t>
            </a:r>
            <a:r>
              <a:rPr lang="de-DE" dirty="0" err="1" smtClean="0"/>
              <a:t>checks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b="1" dirty="0"/>
              <a:t>5. Beziehung von </a:t>
            </a:r>
            <a:r>
              <a:rPr lang="de-DE" b="1" dirty="0" smtClean="0"/>
              <a:t>Trainer </a:t>
            </a:r>
            <a:r>
              <a:rPr lang="de-DE" b="1" dirty="0"/>
              <a:t>und </a:t>
            </a:r>
            <a:r>
              <a:rPr lang="de-DE" b="1" dirty="0" smtClean="0"/>
              <a:t>Studierenden</a:t>
            </a:r>
          </a:p>
          <a:p>
            <a:pPr>
              <a:buNone/>
            </a:pPr>
            <a:endParaRPr lang="de-DE" dirty="0" smtClean="0"/>
          </a:p>
          <a:p>
            <a:r>
              <a:rPr lang="de-DE" sz="2400" dirty="0" smtClean="0"/>
              <a:t>Wahl des Kurssprechers</a:t>
            </a:r>
          </a:p>
          <a:p>
            <a:r>
              <a:rPr lang="de-DE" sz="2400" dirty="0" smtClean="0"/>
              <a:t>Wahlthemen durch die Studierenden</a:t>
            </a:r>
          </a:p>
          <a:p>
            <a:r>
              <a:rPr lang="de-DE" sz="2400" dirty="0" smtClean="0"/>
              <a:t>Feedback nach jeder Stunde („Blitzlicht“)</a:t>
            </a:r>
          </a:p>
          <a:p>
            <a:r>
              <a:rPr lang="de-DE" sz="2400" dirty="0" smtClean="0"/>
              <a:t>E-Mail-Kontakt über </a:t>
            </a:r>
            <a:r>
              <a:rPr lang="de-DE" sz="2400" dirty="0" smtClean="0"/>
              <a:t>We</a:t>
            </a:r>
            <a:r>
              <a:rPr lang="de-DE" sz="2400" dirty="0" smtClean="0"/>
              <a:t>b</a:t>
            </a:r>
            <a:r>
              <a:rPr lang="de-DE" sz="2400" dirty="0" smtClean="0"/>
              <a:t>-Campus</a:t>
            </a:r>
            <a:endParaRPr lang="de-DE" sz="2400" dirty="0" smtClean="0"/>
          </a:p>
          <a:p>
            <a:r>
              <a:rPr lang="de-DE" sz="2400" dirty="0" smtClean="0"/>
              <a:t>Rechtzeitige Information über den Klausurstoff</a:t>
            </a:r>
          </a:p>
          <a:p>
            <a:r>
              <a:rPr lang="de-DE" sz="2400" dirty="0" smtClean="0"/>
              <a:t>Problem- und Konfliktlösungsbereitschaft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200" b="1" dirty="0" smtClean="0"/>
              <a:t>5. Rapport </a:t>
            </a:r>
            <a:r>
              <a:rPr lang="de-DE" sz="3200" b="1" dirty="0" err="1" smtClean="0"/>
              <a:t>between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trainer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and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students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err="1" smtClean="0"/>
              <a:t>Election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class</a:t>
            </a:r>
            <a:r>
              <a:rPr lang="de-DE" sz="2400" dirty="0" smtClean="0"/>
              <a:t> </a:t>
            </a:r>
            <a:r>
              <a:rPr lang="de-DE" sz="2400" dirty="0" err="1" smtClean="0"/>
              <a:t>representative</a:t>
            </a:r>
            <a:endParaRPr lang="de-DE" sz="2400" dirty="0" smtClean="0"/>
          </a:p>
          <a:p>
            <a:r>
              <a:rPr lang="de-DE" sz="2400" dirty="0" smtClean="0"/>
              <a:t>Topics </a:t>
            </a:r>
            <a:r>
              <a:rPr lang="de-DE" sz="2400" dirty="0" err="1" smtClean="0"/>
              <a:t>desired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students</a:t>
            </a:r>
            <a:endParaRPr lang="de-DE" sz="2400" dirty="0" smtClean="0"/>
          </a:p>
          <a:p>
            <a:r>
              <a:rPr lang="de-DE" sz="2400" dirty="0" smtClean="0"/>
              <a:t>Feedback after </a:t>
            </a:r>
            <a:r>
              <a:rPr lang="de-DE" sz="2400" dirty="0" err="1" smtClean="0"/>
              <a:t>each</a:t>
            </a:r>
            <a:r>
              <a:rPr lang="de-DE" sz="2400" dirty="0" smtClean="0"/>
              <a:t> </a:t>
            </a:r>
            <a:r>
              <a:rPr lang="de-DE" sz="2400" dirty="0" err="1" smtClean="0"/>
              <a:t>lesson</a:t>
            </a:r>
            <a:r>
              <a:rPr lang="de-DE" sz="2400" dirty="0" smtClean="0"/>
              <a:t> („</a:t>
            </a:r>
            <a:r>
              <a:rPr lang="de-DE" sz="2400" dirty="0" err="1" smtClean="0"/>
              <a:t>flashlight</a:t>
            </a:r>
            <a:r>
              <a:rPr lang="de-DE" sz="2400" dirty="0" smtClean="0"/>
              <a:t>“)</a:t>
            </a:r>
          </a:p>
          <a:p>
            <a:r>
              <a:rPr lang="de-DE" sz="2400" dirty="0" smtClean="0"/>
              <a:t>E-Mail-</a:t>
            </a:r>
            <a:r>
              <a:rPr lang="de-DE" sz="2400" dirty="0" err="1" smtClean="0"/>
              <a:t>contact</a:t>
            </a:r>
            <a:r>
              <a:rPr lang="de-DE" sz="2400" dirty="0" smtClean="0"/>
              <a:t> via </a:t>
            </a:r>
            <a:r>
              <a:rPr lang="de-DE" sz="2400" dirty="0" smtClean="0"/>
              <a:t>web-</a:t>
            </a:r>
            <a:r>
              <a:rPr lang="de-DE" sz="2400" dirty="0" err="1" smtClean="0"/>
              <a:t>campus</a:t>
            </a:r>
            <a:endParaRPr lang="de-DE" sz="2400" dirty="0" smtClean="0"/>
          </a:p>
          <a:p>
            <a:r>
              <a:rPr lang="de-DE" sz="2400" dirty="0" err="1" smtClean="0"/>
              <a:t>Communicating</a:t>
            </a:r>
            <a:r>
              <a:rPr lang="de-DE" sz="2400" dirty="0" smtClean="0"/>
              <a:t> </a:t>
            </a:r>
            <a:r>
              <a:rPr lang="de-DE" sz="2400" dirty="0" err="1" smtClean="0"/>
              <a:t>exam</a:t>
            </a:r>
            <a:r>
              <a:rPr lang="de-DE" sz="2400" dirty="0" smtClean="0"/>
              <a:t> </a:t>
            </a:r>
            <a:r>
              <a:rPr lang="de-DE" sz="2400" dirty="0" err="1" smtClean="0"/>
              <a:t>topics</a:t>
            </a:r>
            <a:r>
              <a:rPr lang="de-DE" sz="2400" dirty="0" smtClean="0"/>
              <a:t> on time </a:t>
            </a:r>
          </a:p>
          <a:p>
            <a:r>
              <a:rPr lang="de-DE" sz="2400" dirty="0" err="1" smtClean="0"/>
              <a:t>Willingness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solve</a:t>
            </a:r>
            <a:r>
              <a:rPr lang="de-DE" sz="2400" dirty="0" smtClean="0"/>
              <a:t> </a:t>
            </a:r>
            <a:r>
              <a:rPr lang="de-DE" sz="2400" dirty="0" err="1" smtClean="0"/>
              <a:t>problems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conflicts</a:t>
            </a:r>
            <a:r>
              <a:rPr lang="de-DE" sz="2400" dirty="0" smtClean="0"/>
              <a:t>  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endParaRPr lang="de-DE" b="1" dirty="0"/>
          </a:p>
          <a:p>
            <a:pPr>
              <a:buNone/>
            </a:pPr>
            <a:endParaRPr lang="de-DE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de-DE" sz="3300" b="1" dirty="0" smtClean="0"/>
              <a:t>6. Lernkontrolle und Prüfungsvorbereitung</a:t>
            </a:r>
            <a:endParaRPr lang="de-DE" sz="33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Einstufungstest und Evaluierung</a:t>
            </a:r>
          </a:p>
          <a:p>
            <a:r>
              <a:rPr lang="de-DE" dirty="0" smtClean="0"/>
              <a:t>Regelmäßige Vokabel- und </a:t>
            </a:r>
            <a:r>
              <a:rPr lang="de-DE" dirty="0"/>
              <a:t>M</a:t>
            </a:r>
            <a:r>
              <a:rPr lang="de-DE" dirty="0" smtClean="0"/>
              <a:t>ultiple </a:t>
            </a:r>
            <a:r>
              <a:rPr lang="de-DE" dirty="0"/>
              <a:t>C</a:t>
            </a:r>
            <a:r>
              <a:rPr lang="de-DE" dirty="0" smtClean="0"/>
              <a:t>hoice </a:t>
            </a:r>
            <a:r>
              <a:rPr lang="de-DE" dirty="0"/>
              <a:t>T</a:t>
            </a:r>
            <a:r>
              <a:rPr lang="de-DE" dirty="0" smtClean="0"/>
              <a:t>ests</a:t>
            </a:r>
          </a:p>
          <a:p>
            <a:r>
              <a:rPr lang="de-DE" dirty="0" smtClean="0"/>
              <a:t>Hausaufgabenkontrolle</a:t>
            </a:r>
          </a:p>
          <a:p>
            <a:r>
              <a:rPr lang="de-DE" dirty="0" smtClean="0"/>
              <a:t>Korrektur von Aufsätzen und </a:t>
            </a:r>
            <a:r>
              <a:rPr lang="de-DE" dirty="0" err="1" smtClean="0"/>
              <a:t>Heimabeiten</a:t>
            </a:r>
            <a:endParaRPr lang="de-DE" dirty="0" smtClean="0"/>
          </a:p>
          <a:p>
            <a:r>
              <a:rPr lang="de-DE" dirty="0" smtClean="0"/>
              <a:t>Übungsklausur </a:t>
            </a:r>
          </a:p>
          <a:p>
            <a:r>
              <a:rPr lang="de-DE" dirty="0" smtClean="0"/>
              <a:t>TOEIC, LCCI, BULATS:  </a:t>
            </a:r>
          </a:p>
          <a:p>
            <a:pPr>
              <a:buNone/>
            </a:pPr>
            <a:r>
              <a:rPr lang="de-DE" dirty="0" smtClean="0"/>
              <a:t>    Internationale Sprachenzertifikate und ggf. Vorbereitung auf eine interne Studienleistung</a:t>
            </a:r>
          </a:p>
          <a:p>
            <a:pPr>
              <a:buNone/>
            </a:pPr>
            <a:r>
              <a:rPr lang="de-DE" dirty="0" smtClean="0"/>
              <a:t>    bzw. externe Abschlussprüfung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6. Study </a:t>
            </a:r>
            <a:r>
              <a:rPr lang="de-DE" b="1" dirty="0" err="1" smtClean="0"/>
              <a:t>checks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exam</a:t>
            </a:r>
            <a:r>
              <a:rPr lang="de-DE" b="1" dirty="0" smtClean="0"/>
              <a:t> </a:t>
            </a:r>
            <a:r>
              <a:rPr lang="de-DE" b="1" dirty="0" err="1" smtClean="0"/>
              <a:t>preparation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Placement </a:t>
            </a:r>
            <a:r>
              <a:rPr lang="de-DE" dirty="0" err="1" smtClean="0"/>
              <a:t>test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evaluation</a:t>
            </a:r>
            <a:endParaRPr lang="de-DE" dirty="0" smtClean="0"/>
          </a:p>
          <a:p>
            <a:r>
              <a:rPr lang="de-DE" dirty="0" smtClean="0"/>
              <a:t>Regular </a:t>
            </a:r>
            <a:r>
              <a:rPr lang="de-DE" dirty="0" err="1" smtClean="0"/>
              <a:t>vocabulary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multiple </a:t>
            </a:r>
            <a:r>
              <a:rPr lang="de-DE" dirty="0" err="1" smtClean="0"/>
              <a:t>choice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endParaRPr lang="de-DE" dirty="0" smtClean="0"/>
          </a:p>
          <a:p>
            <a:r>
              <a:rPr lang="de-DE" dirty="0" smtClean="0"/>
              <a:t>Home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endParaRPr lang="de-DE" dirty="0" smtClean="0"/>
          </a:p>
          <a:p>
            <a:r>
              <a:rPr lang="de-DE" dirty="0" err="1" smtClean="0"/>
              <a:t>Written</a:t>
            </a:r>
            <a:r>
              <a:rPr lang="de-DE" dirty="0" smtClean="0"/>
              <a:t> </a:t>
            </a:r>
            <a:r>
              <a:rPr lang="de-DE" dirty="0" err="1" smtClean="0"/>
              <a:t>essay</a:t>
            </a:r>
            <a:r>
              <a:rPr lang="de-DE" dirty="0" smtClean="0"/>
              <a:t> </a:t>
            </a:r>
            <a:r>
              <a:rPr lang="de-DE" dirty="0" err="1" smtClean="0"/>
              <a:t>correction</a:t>
            </a:r>
            <a:endParaRPr lang="de-DE" dirty="0" smtClean="0"/>
          </a:p>
          <a:p>
            <a:r>
              <a:rPr lang="de-DE" dirty="0" smtClean="0"/>
              <a:t>Mock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</a:p>
          <a:p>
            <a:r>
              <a:rPr lang="de-DE" dirty="0" smtClean="0"/>
              <a:t>TOEIC, LCCI, BULATS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dirty="0" err="1" smtClean="0"/>
              <a:t>overview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internal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    </a:t>
            </a:r>
            <a:r>
              <a:rPr lang="de-DE" dirty="0" err="1" smtClean="0"/>
              <a:t>exams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external</a:t>
            </a:r>
            <a:r>
              <a:rPr lang="de-DE" dirty="0" smtClean="0"/>
              <a:t> </a:t>
            </a:r>
            <a:r>
              <a:rPr lang="de-DE" dirty="0" err="1" smtClean="0"/>
              <a:t>certificates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Anforderungen an die Kursteilnehmer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Regelmäßige Anwesenheit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N</a:t>
            </a:r>
            <a:r>
              <a:rPr lang="de-DE" dirty="0" smtClean="0"/>
              <a:t>acharbeiten des Stoffes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Konsequentes Vokabellernen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Home Study nach Absprache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Vorbereiten von Texten und Projekten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Aktive Teilnahme am Unterricht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Students</a:t>
            </a:r>
            <a:r>
              <a:rPr lang="de-DE" dirty="0" smtClean="0"/>
              <a:t>‘ </a:t>
            </a:r>
            <a:r>
              <a:rPr lang="de-DE" dirty="0" err="1" smtClean="0"/>
              <a:t>Requirements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Regular </a:t>
            </a:r>
            <a:r>
              <a:rPr lang="de-DE" dirty="0" err="1" smtClean="0"/>
              <a:t>attendance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Repetition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materials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Regular </a:t>
            </a:r>
            <a:r>
              <a:rPr lang="de-DE" dirty="0" err="1" smtClean="0"/>
              <a:t>vocabulary</a:t>
            </a:r>
            <a:r>
              <a:rPr lang="de-DE" dirty="0" smtClean="0"/>
              <a:t> </a:t>
            </a:r>
            <a:r>
              <a:rPr lang="de-DE" dirty="0" err="1" smtClean="0"/>
              <a:t>training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Home </a:t>
            </a:r>
            <a:r>
              <a:rPr lang="de-DE" dirty="0" err="1" smtClean="0"/>
              <a:t>study</a:t>
            </a:r>
            <a:r>
              <a:rPr lang="de-DE" dirty="0" smtClean="0"/>
              <a:t> upon </a:t>
            </a:r>
            <a:r>
              <a:rPr lang="de-DE" dirty="0" err="1" smtClean="0"/>
              <a:t>agreement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Preparation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texts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nd</a:t>
            </a:r>
            <a:r>
              <a:rPr lang="de-DE" dirty="0" smtClean="0"/>
              <a:t> </a:t>
            </a:r>
            <a:r>
              <a:rPr lang="de-DE" dirty="0" err="1" smtClean="0"/>
              <a:t>projects</a:t>
            </a:r>
            <a:endParaRPr lang="de-DE" dirty="0" smtClean="0"/>
          </a:p>
          <a:p>
            <a:pPr marL="514350" indent="-514350">
              <a:buFont typeface="+mj-lt"/>
              <a:buAutoNum type="arabicPeriod"/>
            </a:pPr>
            <a:r>
              <a:rPr lang="de-DE" dirty="0" err="1" smtClean="0"/>
              <a:t>Active</a:t>
            </a:r>
            <a:r>
              <a:rPr lang="de-DE" dirty="0" smtClean="0"/>
              <a:t> </a:t>
            </a:r>
            <a:r>
              <a:rPr lang="de-DE" dirty="0" err="1" smtClean="0"/>
              <a:t>participation</a:t>
            </a:r>
            <a:r>
              <a:rPr lang="de-DE" dirty="0" smtClean="0"/>
              <a:t> in </a:t>
            </a:r>
            <a:r>
              <a:rPr lang="de-DE" dirty="0" err="1" smtClean="0"/>
              <a:t>class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Zielsetzung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/>
              <a:t>Die Kursteilnehmer sollen zunächst die Sprachbarriere überwinden lernen und dazu befähigt werden, freier zu sprechen sowie schriftlich und mündlich im beruflichen Alltag zu kommunizieren.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Die Ziele sollen „SMART </a:t>
            </a:r>
            <a:r>
              <a:rPr lang="de-DE" dirty="0" err="1" smtClean="0"/>
              <a:t>goals</a:t>
            </a:r>
            <a:r>
              <a:rPr lang="de-DE" dirty="0" smtClean="0"/>
              <a:t>“ sein, d.h. 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</a:t>
            </a:r>
            <a:r>
              <a:rPr lang="de-DE" dirty="0" err="1" smtClean="0"/>
              <a:t>pecific</a:t>
            </a:r>
            <a:r>
              <a:rPr lang="de-DE" dirty="0" smtClean="0"/>
              <a:t>           (Vorbereitung auf das Level B 2)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</a:t>
            </a:r>
            <a:r>
              <a:rPr lang="de-DE" dirty="0" err="1" smtClean="0"/>
              <a:t>easurable</a:t>
            </a:r>
            <a:r>
              <a:rPr lang="de-DE" dirty="0" smtClean="0"/>
              <a:t>   (durch Tests und Lernkontrolle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</a:t>
            </a:r>
            <a:r>
              <a:rPr lang="de-DE" dirty="0" err="1" smtClean="0"/>
              <a:t>ttainable</a:t>
            </a:r>
            <a:r>
              <a:rPr lang="de-DE" dirty="0" smtClean="0"/>
              <a:t>      (je nach Fähigkeiten des Studierenden)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r</a:t>
            </a:r>
            <a:r>
              <a:rPr lang="de-DE" dirty="0" smtClean="0"/>
              <a:t>elevant         (für die Prüfungsklausur wie auch das Berufsleben)</a:t>
            </a:r>
          </a:p>
          <a:p>
            <a:pPr marL="0" indent="0">
              <a:buNone/>
            </a:pPr>
            <a:r>
              <a:rPr lang="de-DE" dirty="0" smtClean="0"/>
              <a:t>- </a:t>
            </a:r>
            <a:r>
              <a:rPr lang="de-DE" dirty="0" err="1" smtClean="0">
                <a:solidFill>
                  <a:srgbClr val="FF0000"/>
                </a:solidFill>
              </a:rPr>
              <a:t>t</a:t>
            </a:r>
            <a:r>
              <a:rPr lang="de-DE" dirty="0" err="1" smtClean="0"/>
              <a:t>imely</a:t>
            </a:r>
            <a:r>
              <a:rPr lang="de-DE" dirty="0" smtClean="0"/>
              <a:t>             (gemäß des vorgegebenen Zeitrahmens)                                                                    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Dazu soll ein persönlicher </a:t>
            </a:r>
            <a:r>
              <a:rPr lang="de-DE" dirty="0" err="1" smtClean="0"/>
              <a:t>Lernplan</a:t>
            </a:r>
            <a:r>
              <a:rPr lang="de-DE" dirty="0" smtClean="0"/>
              <a:t> erstellt werden.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Angestrebt wird das Level B2 des Allgemeinen Europäischen Referenzrahmens.</a:t>
            </a:r>
            <a:endParaRPr lang="de-DE" dirty="0"/>
          </a:p>
          <a:p>
            <a:pPr marL="514350" indent="-514350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1. </a:t>
            </a:r>
            <a:r>
              <a:rPr lang="de-DE" dirty="0" err="1" smtClean="0"/>
              <a:t>Objectives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supposed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learn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overcome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inner</a:t>
            </a:r>
            <a:r>
              <a:rPr lang="de-DE" dirty="0" smtClean="0"/>
              <a:t> </a:t>
            </a:r>
            <a:r>
              <a:rPr lang="de-DE" dirty="0" err="1" smtClean="0"/>
              <a:t>speech</a:t>
            </a:r>
            <a:r>
              <a:rPr lang="de-DE" dirty="0" smtClean="0"/>
              <a:t> </a:t>
            </a:r>
            <a:r>
              <a:rPr lang="de-DE" dirty="0" err="1" smtClean="0"/>
              <a:t>barrier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enabled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speak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fluently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communicate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daily</a:t>
            </a:r>
            <a:r>
              <a:rPr lang="de-DE" dirty="0" smtClean="0"/>
              <a:t> professional </a:t>
            </a:r>
            <a:r>
              <a:rPr lang="de-DE" dirty="0" err="1" smtClean="0"/>
              <a:t>routine</a:t>
            </a:r>
            <a:r>
              <a:rPr lang="de-DE" dirty="0" smtClean="0"/>
              <a:t> </a:t>
            </a:r>
            <a:r>
              <a:rPr lang="de-DE" dirty="0" err="1" smtClean="0"/>
              <a:t>orally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well </a:t>
            </a:r>
            <a:r>
              <a:rPr lang="de-DE" dirty="0" err="1" smtClean="0"/>
              <a:t>as</a:t>
            </a:r>
            <a:r>
              <a:rPr lang="de-DE" dirty="0" smtClean="0"/>
              <a:t> in </a:t>
            </a:r>
            <a:r>
              <a:rPr lang="de-DE" dirty="0" err="1" smtClean="0"/>
              <a:t>writing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goals</a:t>
            </a:r>
            <a:r>
              <a:rPr lang="de-DE" dirty="0" smtClean="0"/>
              <a:t> 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 „SMART </a:t>
            </a:r>
            <a:r>
              <a:rPr lang="de-DE" dirty="0" err="1" smtClean="0"/>
              <a:t>goals</a:t>
            </a:r>
            <a:r>
              <a:rPr lang="de-DE" dirty="0" smtClean="0"/>
              <a:t>“, i.e.: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s</a:t>
            </a:r>
            <a:r>
              <a:rPr lang="de-DE" dirty="0" err="1" smtClean="0"/>
              <a:t>pecific</a:t>
            </a:r>
            <a:r>
              <a:rPr lang="de-DE" dirty="0" smtClean="0"/>
              <a:t>           (B2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preparation</a:t>
            </a:r>
            <a:r>
              <a:rPr lang="de-DE" dirty="0" smtClean="0"/>
              <a:t>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</a:t>
            </a:r>
            <a:r>
              <a:rPr lang="de-DE" dirty="0" err="1" smtClean="0"/>
              <a:t>easurable</a:t>
            </a:r>
            <a:r>
              <a:rPr lang="de-DE" dirty="0" smtClean="0"/>
              <a:t>   (via </a:t>
            </a:r>
            <a:r>
              <a:rPr lang="de-DE" dirty="0" err="1" smtClean="0"/>
              <a:t>tests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 </a:t>
            </a:r>
            <a:r>
              <a:rPr lang="de-DE" dirty="0" err="1" smtClean="0"/>
              <a:t>checks</a:t>
            </a:r>
            <a:r>
              <a:rPr lang="de-DE" dirty="0" smtClean="0"/>
              <a:t>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</a:t>
            </a:r>
            <a:r>
              <a:rPr lang="de-DE" dirty="0" err="1" smtClean="0"/>
              <a:t>ttainable</a:t>
            </a:r>
            <a:r>
              <a:rPr lang="de-DE" dirty="0" smtClean="0"/>
              <a:t>      (</a:t>
            </a:r>
            <a:r>
              <a:rPr lang="de-DE" dirty="0" err="1" smtClean="0"/>
              <a:t>according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skills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possibilities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r</a:t>
            </a:r>
            <a:r>
              <a:rPr lang="de-DE" dirty="0" smtClean="0"/>
              <a:t>elevant         (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exam</a:t>
            </a:r>
            <a:r>
              <a:rPr lang="de-DE" dirty="0" smtClean="0"/>
              <a:t> </a:t>
            </a:r>
            <a:r>
              <a:rPr lang="de-DE" dirty="0" err="1" smtClean="0"/>
              <a:t>paper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well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later</a:t>
            </a:r>
            <a:r>
              <a:rPr lang="de-DE" dirty="0" smtClean="0"/>
              <a:t> professional </a:t>
            </a:r>
            <a:r>
              <a:rPr lang="de-DE" dirty="0" err="1" smtClean="0"/>
              <a:t>life</a:t>
            </a:r>
            <a:r>
              <a:rPr lang="de-DE" dirty="0" smtClean="0"/>
              <a:t>)</a:t>
            </a:r>
          </a:p>
          <a:p>
            <a:pPr marL="0" indent="0">
              <a:buFontTx/>
              <a:buChar char="-"/>
            </a:pPr>
            <a:r>
              <a:rPr lang="de-DE" dirty="0" smtClean="0"/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</a:t>
            </a:r>
            <a:r>
              <a:rPr lang="de-DE" dirty="0" err="1" smtClean="0"/>
              <a:t>imely</a:t>
            </a:r>
            <a:r>
              <a:rPr lang="de-DE" dirty="0" smtClean="0"/>
              <a:t>            (</a:t>
            </a:r>
            <a:r>
              <a:rPr lang="de-DE" dirty="0" err="1" smtClean="0"/>
              <a:t>attainable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a </a:t>
            </a:r>
            <a:r>
              <a:rPr lang="de-DE" dirty="0" err="1" smtClean="0"/>
              <a:t>given</a:t>
            </a:r>
            <a:r>
              <a:rPr lang="de-DE" dirty="0" smtClean="0"/>
              <a:t> time </a:t>
            </a:r>
            <a:r>
              <a:rPr lang="de-DE" dirty="0" err="1" smtClean="0"/>
              <a:t>schedule</a:t>
            </a:r>
            <a:r>
              <a:rPr lang="de-DE" dirty="0" smtClean="0"/>
              <a:t>)</a:t>
            </a:r>
          </a:p>
          <a:p>
            <a:pPr marL="0" indent="0">
              <a:buFontTx/>
              <a:buChar char="-"/>
            </a:pP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achieve</a:t>
            </a:r>
            <a:r>
              <a:rPr lang="de-DE" dirty="0" smtClean="0"/>
              <a:t> all </a:t>
            </a:r>
            <a:r>
              <a:rPr lang="de-DE" dirty="0" err="1" smtClean="0"/>
              <a:t>this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students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out a </a:t>
            </a:r>
            <a:r>
              <a:rPr lang="de-DE" u="sng" dirty="0" smtClean="0"/>
              <a:t>personal </a:t>
            </a:r>
            <a:r>
              <a:rPr lang="de-DE" u="sng" dirty="0" err="1" smtClean="0"/>
              <a:t>learning</a:t>
            </a:r>
            <a:r>
              <a:rPr lang="de-DE" u="sng" dirty="0" smtClean="0"/>
              <a:t> plan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themselves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finally</a:t>
            </a:r>
            <a:r>
              <a:rPr lang="de-DE" dirty="0" smtClean="0"/>
              <a:t> </a:t>
            </a:r>
            <a:r>
              <a:rPr lang="de-DE" dirty="0" err="1" smtClean="0"/>
              <a:t>reach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B2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General European Framework.</a:t>
            </a:r>
            <a:endParaRPr lang="de-DE" dirty="0"/>
          </a:p>
          <a:p>
            <a:pPr marL="514350" indent="-514350"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 Kursinhalte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Kommunikation (Small Talk, Rollenspiele, Diskussionen, Präsentationen, Verhandlungsführung)</a:t>
            </a:r>
          </a:p>
          <a:p>
            <a:r>
              <a:rPr lang="de-DE" sz="2000" dirty="0" smtClean="0"/>
              <a:t>Hörverständnisübungen (Dialoge, Interviews, Podcasts)</a:t>
            </a:r>
          </a:p>
          <a:p>
            <a:r>
              <a:rPr lang="de-DE" sz="2000" dirty="0" smtClean="0"/>
              <a:t>Textverständnis und Textarbeit (Vokabelübungen, Wortschatzerweiterung, Fachterminologie, Übersetzungen, Zusammenfassungen, Fragen und Antworten, Redewendungen, Idiomatik)</a:t>
            </a:r>
          </a:p>
          <a:p>
            <a:r>
              <a:rPr lang="de-DE" sz="2000" dirty="0" smtClean="0"/>
              <a:t>Tests (Einstufungstest, multiple </a:t>
            </a:r>
            <a:r>
              <a:rPr lang="de-DE" sz="2000" dirty="0" err="1" smtClean="0"/>
              <a:t>choice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r>
              <a:rPr lang="de-DE" sz="2000" dirty="0" smtClean="0"/>
              <a:t>, Vokabeltests)</a:t>
            </a:r>
          </a:p>
          <a:p>
            <a:r>
              <a:rPr lang="de-DE" sz="2000" dirty="0" smtClean="0"/>
              <a:t>Eigene Textproduktion (Semantik, Grammatik und Zeiten, Stil, Layout, allgemeiner Eindruck gemäß Level B2)</a:t>
            </a:r>
          </a:p>
          <a:p>
            <a:endParaRPr lang="de-DE" sz="2000" dirty="0" smtClean="0"/>
          </a:p>
          <a:p>
            <a:r>
              <a:rPr lang="de-DE" sz="2000" dirty="0" smtClean="0"/>
              <a:t>Prüfungsvorbereitung (Übungsklausur)</a:t>
            </a:r>
          </a:p>
          <a:p>
            <a:pPr>
              <a:buNone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2. Contents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Communication (</a:t>
            </a:r>
            <a:r>
              <a:rPr lang="de-DE" sz="2000" dirty="0" err="1" smtClean="0"/>
              <a:t>smalltalk</a:t>
            </a:r>
            <a:r>
              <a:rPr lang="de-DE" sz="2000" dirty="0" smtClean="0"/>
              <a:t>, </a:t>
            </a:r>
            <a:r>
              <a:rPr lang="de-DE" sz="2000" dirty="0" err="1" smtClean="0"/>
              <a:t>roleplays</a:t>
            </a:r>
            <a:r>
              <a:rPr lang="de-DE" sz="2000" dirty="0" smtClean="0"/>
              <a:t>, </a:t>
            </a:r>
            <a:r>
              <a:rPr lang="de-DE" sz="2000" dirty="0" err="1" smtClean="0"/>
              <a:t>discussions</a:t>
            </a:r>
            <a:r>
              <a:rPr lang="de-DE" sz="2000" dirty="0" smtClean="0"/>
              <a:t>, </a:t>
            </a:r>
            <a:r>
              <a:rPr lang="de-DE" sz="2000" dirty="0" err="1" smtClean="0"/>
              <a:t>presentations</a:t>
            </a:r>
            <a:r>
              <a:rPr lang="de-DE" sz="2000" dirty="0" smtClean="0"/>
              <a:t>, </a:t>
            </a:r>
            <a:r>
              <a:rPr lang="de-DE" sz="2000" dirty="0" err="1" smtClean="0"/>
              <a:t>negotiating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Listening </a:t>
            </a:r>
            <a:r>
              <a:rPr lang="de-DE" sz="2000" dirty="0" err="1" smtClean="0"/>
              <a:t>exercises</a:t>
            </a:r>
            <a:r>
              <a:rPr lang="de-DE" sz="2000" dirty="0" smtClean="0"/>
              <a:t> (</a:t>
            </a:r>
            <a:r>
              <a:rPr lang="de-DE" sz="2000" dirty="0" err="1" smtClean="0"/>
              <a:t>dialogues</a:t>
            </a:r>
            <a:r>
              <a:rPr lang="de-DE" sz="2000" dirty="0" smtClean="0"/>
              <a:t>, </a:t>
            </a:r>
            <a:r>
              <a:rPr lang="de-DE" sz="2000" dirty="0" err="1" smtClean="0"/>
              <a:t>interviews</a:t>
            </a:r>
            <a:r>
              <a:rPr lang="de-DE" sz="2000" dirty="0" smtClean="0"/>
              <a:t>, </a:t>
            </a:r>
            <a:r>
              <a:rPr lang="de-DE" sz="2000" dirty="0" err="1" smtClean="0"/>
              <a:t>podcasts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Text </a:t>
            </a:r>
            <a:r>
              <a:rPr lang="de-DE" sz="2000" dirty="0" err="1" smtClean="0"/>
              <a:t>comprehension</a:t>
            </a:r>
            <a:r>
              <a:rPr lang="de-DE" sz="2000" dirty="0" smtClean="0"/>
              <a:t> </a:t>
            </a:r>
            <a:r>
              <a:rPr lang="de-DE" sz="2000" dirty="0" err="1"/>
              <a:t>a</a:t>
            </a:r>
            <a:r>
              <a:rPr lang="de-DE" sz="2000" dirty="0" err="1" smtClean="0"/>
              <a:t>nd</a:t>
            </a:r>
            <a:r>
              <a:rPr lang="de-DE" sz="2000" dirty="0" smtClean="0"/>
              <a:t> </a:t>
            </a:r>
            <a:r>
              <a:rPr lang="de-DE" sz="2000" dirty="0" err="1" smtClean="0"/>
              <a:t>textwork</a:t>
            </a:r>
            <a:r>
              <a:rPr lang="de-DE" sz="2000" dirty="0" smtClean="0"/>
              <a:t> (</a:t>
            </a:r>
            <a:r>
              <a:rPr lang="de-DE" sz="2000" dirty="0" err="1" smtClean="0"/>
              <a:t>vocabulary</a:t>
            </a:r>
            <a:r>
              <a:rPr lang="de-DE" sz="2000" dirty="0" smtClean="0"/>
              <a:t> </a:t>
            </a:r>
            <a:r>
              <a:rPr lang="de-DE" sz="2000" dirty="0" err="1" smtClean="0"/>
              <a:t>exercises</a:t>
            </a:r>
            <a:r>
              <a:rPr lang="de-DE" sz="2000" dirty="0" smtClean="0"/>
              <a:t>, </a:t>
            </a:r>
            <a:r>
              <a:rPr lang="de-DE" sz="2000" dirty="0" err="1" smtClean="0"/>
              <a:t>vocabulary</a:t>
            </a:r>
            <a:r>
              <a:rPr lang="de-DE" sz="2000" dirty="0" smtClean="0"/>
              <a:t> </a:t>
            </a:r>
            <a:r>
              <a:rPr lang="de-DE" sz="2000" dirty="0" err="1" smtClean="0"/>
              <a:t>enhancement</a:t>
            </a:r>
            <a:r>
              <a:rPr lang="de-DE" sz="2000" dirty="0" smtClean="0"/>
              <a:t>, </a:t>
            </a:r>
            <a:r>
              <a:rPr lang="de-DE" sz="2000" dirty="0" err="1" smtClean="0"/>
              <a:t>technical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business</a:t>
            </a:r>
            <a:r>
              <a:rPr lang="de-DE" sz="2000" dirty="0" smtClean="0"/>
              <a:t> </a:t>
            </a:r>
            <a:r>
              <a:rPr lang="de-DE" sz="2000" dirty="0" err="1" smtClean="0"/>
              <a:t>terminology</a:t>
            </a:r>
            <a:r>
              <a:rPr lang="de-DE" sz="2000" dirty="0" smtClean="0"/>
              <a:t>, </a:t>
            </a:r>
            <a:r>
              <a:rPr lang="de-DE" sz="2000" dirty="0" err="1" smtClean="0"/>
              <a:t>translations</a:t>
            </a:r>
            <a:r>
              <a:rPr lang="de-DE" sz="2000" dirty="0" smtClean="0"/>
              <a:t>, </a:t>
            </a:r>
            <a:r>
              <a:rPr lang="de-DE" sz="2000" dirty="0" err="1" smtClean="0"/>
              <a:t>summaries</a:t>
            </a:r>
            <a:r>
              <a:rPr lang="de-DE" sz="2000" dirty="0" smtClean="0"/>
              <a:t>, </a:t>
            </a:r>
            <a:r>
              <a:rPr lang="de-DE" sz="2000" dirty="0" err="1" smtClean="0"/>
              <a:t>questions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answers</a:t>
            </a:r>
            <a:r>
              <a:rPr lang="de-DE" sz="2000" dirty="0" smtClean="0"/>
              <a:t>, </a:t>
            </a:r>
            <a:r>
              <a:rPr lang="de-DE" sz="2000" dirty="0" err="1" smtClean="0"/>
              <a:t>phraseology</a:t>
            </a:r>
            <a:r>
              <a:rPr lang="de-DE" sz="2000" dirty="0" smtClean="0"/>
              <a:t>, </a:t>
            </a:r>
            <a:r>
              <a:rPr lang="de-DE" sz="2000" dirty="0" err="1" smtClean="0"/>
              <a:t>idioms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Tests (</a:t>
            </a:r>
            <a:r>
              <a:rPr lang="de-DE" sz="2000" dirty="0" err="1" smtClean="0"/>
              <a:t>placement</a:t>
            </a:r>
            <a:r>
              <a:rPr lang="de-DE" sz="2000" dirty="0" smtClean="0"/>
              <a:t> </a:t>
            </a:r>
            <a:r>
              <a:rPr lang="de-DE" sz="2000" dirty="0" err="1" smtClean="0"/>
              <a:t>test</a:t>
            </a:r>
            <a:r>
              <a:rPr lang="de-DE" sz="2000" dirty="0" smtClean="0"/>
              <a:t>, multiple </a:t>
            </a:r>
            <a:r>
              <a:rPr lang="de-DE" sz="2000" dirty="0" err="1" smtClean="0"/>
              <a:t>choice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r>
              <a:rPr lang="de-DE" sz="2000" dirty="0" smtClean="0"/>
              <a:t>, </a:t>
            </a:r>
            <a:r>
              <a:rPr lang="de-DE" sz="2000" dirty="0" err="1" smtClean="0"/>
              <a:t>vocab</a:t>
            </a:r>
            <a:r>
              <a:rPr lang="de-DE" sz="2000" dirty="0" smtClean="0"/>
              <a:t> </a:t>
            </a:r>
            <a:r>
              <a:rPr lang="de-DE" sz="2000" dirty="0" err="1" smtClean="0"/>
              <a:t>tests</a:t>
            </a:r>
            <a:r>
              <a:rPr lang="de-DE" sz="2000" dirty="0" smtClean="0"/>
              <a:t>)</a:t>
            </a:r>
          </a:p>
          <a:p>
            <a:r>
              <a:rPr lang="de-DE" sz="2000" dirty="0" smtClean="0"/>
              <a:t>Text </a:t>
            </a:r>
            <a:r>
              <a:rPr lang="de-DE" sz="2000" dirty="0" err="1" smtClean="0"/>
              <a:t>production</a:t>
            </a:r>
            <a:r>
              <a:rPr lang="de-DE" sz="2000" dirty="0" smtClean="0"/>
              <a:t> (</a:t>
            </a:r>
            <a:r>
              <a:rPr lang="de-DE" sz="2000" dirty="0" err="1" smtClean="0"/>
              <a:t>semantics</a:t>
            </a:r>
            <a:r>
              <a:rPr lang="de-DE" sz="2000" dirty="0" smtClean="0"/>
              <a:t>, </a:t>
            </a:r>
            <a:r>
              <a:rPr lang="de-DE" sz="2000" dirty="0" err="1" smtClean="0"/>
              <a:t>grammar</a:t>
            </a:r>
            <a:r>
              <a:rPr lang="de-DE" sz="2000" dirty="0" smtClean="0"/>
              <a:t>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tenses</a:t>
            </a:r>
            <a:r>
              <a:rPr lang="de-DE" sz="2000" dirty="0" smtClean="0"/>
              <a:t>, style, </a:t>
            </a:r>
            <a:r>
              <a:rPr lang="de-DE" sz="2000" dirty="0" err="1"/>
              <a:t>l</a:t>
            </a:r>
            <a:r>
              <a:rPr lang="de-DE" sz="2000" dirty="0" err="1" smtClean="0"/>
              <a:t>ayout</a:t>
            </a:r>
            <a:r>
              <a:rPr lang="de-DE" sz="2000" dirty="0" smtClean="0"/>
              <a:t>, </a:t>
            </a:r>
            <a:r>
              <a:rPr lang="de-DE" sz="2000" dirty="0" err="1" smtClean="0"/>
              <a:t>overall</a:t>
            </a:r>
            <a:r>
              <a:rPr lang="de-DE" sz="2000" dirty="0" smtClean="0"/>
              <a:t> </a:t>
            </a:r>
            <a:r>
              <a:rPr lang="de-DE" sz="2000" dirty="0" err="1" smtClean="0"/>
              <a:t>impression</a:t>
            </a:r>
            <a:r>
              <a:rPr lang="de-DE" sz="2000" dirty="0" smtClean="0"/>
              <a:t> in </a:t>
            </a:r>
            <a:r>
              <a:rPr lang="de-DE" sz="2000" dirty="0" err="1" smtClean="0"/>
              <a:t>accordance</a:t>
            </a:r>
            <a:r>
              <a:rPr lang="de-DE" sz="2000" dirty="0" smtClean="0"/>
              <a:t> </a:t>
            </a:r>
            <a:r>
              <a:rPr lang="de-DE" sz="2000" dirty="0" err="1" smtClean="0"/>
              <a:t>with</a:t>
            </a:r>
            <a:r>
              <a:rPr lang="de-DE" sz="2000" dirty="0" smtClean="0"/>
              <a:t> Level B2)</a:t>
            </a:r>
          </a:p>
          <a:p>
            <a:endParaRPr lang="de-DE" sz="2000" dirty="0" smtClean="0"/>
          </a:p>
          <a:p>
            <a:r>
              <a:rPr lang="de-DE" sz="2000" dirty="0" err="1" smtClean="0"/>
              <a:t>Exam</a:t>
            </a:r>
            <a:r>
              <a:rPr lang="de-DE" sz="2000" dirty="0" smtClean="0"/>
              <a:t> </a:t>
            </a:r>
            <a:r>
              <a:rPr lang="de-DE" sz="2000" dirty="0" err="1" smtClean="0"/>
              <a:t>preparation</a:t>
            </a:r>
            <a:r>
              <a:rPr lang="de-DE" sz="2000" dirty="0" smtClean="0"/>
              <a:t> (</a:t>
            </a:r>
            <a:r>
              <a:rPr lang="de-DE" sz="2000" dirty="0" err="1" smtClean="0"/>
              <a:t>mock</a:t>
            </a:r>
            <a:r>
              <a:rPr lang="de-DE" sz="2000" dirty="0" smtClean="0"/>
              <a:t> </a:t>
            </a:r>
            <a:r>
              <a:rPr lang="de-DE" sz="2000" dirty="0" err="1" smtClean="0"/>
              <a:t>exam</a:t>
            </a:r>
            <a:r>
              <a:rPr lang="de-DE" sz="2000" dirty="0" smtClean="0"/>
              <a:t>)</a:t>
            </a:r>
          </a:p>
          <a:p>
            <a:pPr>
              <a:buNone/>
            </a:pPr>
            <a:endParaRPr lang="de-DE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Microsoft Office PowerPoint</Application>
  <PresentationFormat>Bildschirmpräsentation (4:3)</PresentationFormat>
  <Paragraphs>345</Paragraphs>
  <Slides>33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Larissa-Design</vt:lpstr>
      <vt:lpstr>English for Business  at Universities</vt:lpstr>
      <vt:lpstr>Kursübersicht</vt:lpstr>
      <vt:lpstr>Course Overview</vt:lpstr>
      <vt:lpstr>Anforderungen an die Kursteilnehmer</vt:lpstr>
      <vt:lpstr>Students‘ Requirements </vt:lpstr>
      <vt:lpstr>1. Zielsetzung</vt:lpstr>
      <vt:lpstr>1. Objectives</vt:lpstr>
      <vt:lpstr>2. Kursinhalte</vt:lpstr>
      <vt:lpstr>2. Contents of the Course</vt:lpstr>
      <vt:lpstr>3. Themenauswahl</vt:lpstr>
      <vt:lpstr>3. Selection of topics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4. Lern- und Lehrmethoden</vt:lpstr>
      <vt:lpstr>4. Teaching methods and tools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5. Rapport between trainer and students</vt:lpstr>
      <vt:lpstr>6. Lernkontrolle und Prüfungsvorbereitung</vt:lpstr>
      <vt:lpstr>6. Study checks and exam preparation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Technics and Business</dc:title>
  <dc:creator>Jana Paul</dc:creator>
  <cp:lastModifiedBy>Jana Paul</cp:lastModifiedBy>
  <cp:revision>93</cp:revision>
  <dcterms:created xsi:type="dcterms:W3CDTF">2011-09-18T16:36:24Z</dcterms:created>
  <dcterms:modified xsi:type="dcterms:W3CDTF">2012-05-14T09:01:36Z</dcterms:modified>
</cp:coreProperties>
</file>